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36" r:id="rId1"/>
  </p:sldMasterIdLst>
  <p:notesMasterIdLst>
    <p:notesMasterId r:id="rId28"/>
  </p:notesMasterIdLst>
  <p:handoutMasterIdLst>
    <p:handoutMasterId r:id="rId29"/>
  </p:handoutMasterIdLst>
  <p:sldIdLst>
    <p:sldId id="376" r:id="rId2"/>
    <p:sldId id="561" r:id="rId3"/>
    <p:sldId id="575" r:id="rId4"/>
    <p:sldId id="593" r:id="rId5"/>
    <p:sldId id="573" r:id="rId6"/>
    <p:sldId id="577" r:id="rId7"/>
    <p:sldId id="578" r:id="rId8"/>
    <p:sldId id="594" r:id="rId9"/>
    <p:sldId id="581" r:id="rId10"/>
    <p:sldId id="596" r:id="rId11"/>
    <p:sldId id="582" r:id="rId12"/>
    <p:sldId id="597" r:id="rId13"/>
    <p:sldId id="574" r:id="rId14"/>
    <p:sldId id="583" r:id="rId15"/>
    <p:sldId id="580" r:id="rId16"/>
    <p:sldId id="584" r:id="rId17"/>
    <p:sldId id="585" r:id="rId18"/>
    <p:sldId id="586" r:id="rId19"/>
    <p:sldId id="587" r:id="rId20"/>
    <p:sldId id="588" r:id="rId21"/>
    <p:sldId id="589" r:id="rId22"/>
    <p:sldId id="590" r:id="rId23"/>
    <p:sldId id="591" r:id="rId24"/>
    <p:sldId id="592" r:id="rId25"/>
    <p:sldId id="414" r:id="rId26"/>
    <p:sldId id="378" r:id="rId27"/>
  </p:sldIdLst>
  <p:sldSz cx="13004800" cy="9753600"/>
  <p:notesSz cx="6797675" cy="9926638"/>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4" pos="422" userDrawn="1">
          <p15:clr>
            <a:srgbClr val="A4A3A4"/>
          </p15:clr>
        </p15:guide>
        <p15:guide id="5" orient="horz" pos="5657" userDrawn="1">
          <p15:clr>
            <a:srgbClr val="A4A3A4"/>
          </p15:clr>
        </p15:guide>
        <p15:guide id="6" orient="horz" pos="3662" userDrawn="1">
          <p15:clr>
            <a:srgbClr val="A4A3A4"/>
          </p15:clr>
        </p15:guide>
        <p15:guide id="7" pos="4345" userDrawn="1">
          <p15:clr>
            <a:srgbClr val="A4A3A4"/>
          </p15:clr>
        </p15:guide>
        <p15:guide id="9" orient="horz" pos="19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ina.innocenzi1@outlook.it" initials="v" lastIdx="1" clrIdx="0">
    <p:extLst>
      <p:ext uri="{19B8F6BF-5375-455C-9EA6-DF929625EA0E}">
        <p15:presenceInfo xmlns:p15="http://schemas.microsoft.com/office/powerpoint/2012/main" userId="84dbec736bc7e2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FF99"/>
    <a:srgbClr val="FFFFFF"/>
    <a:srgbClr val="CCFFCC"/>
    <a:srgbClr val="FFFFCC"/>
    <a:srgbClr val="DDDDDD"/>
    <a:srgbClr val="EAEAEA"/>
    <a:srgbClr val="FFFF66"/>
    <a:srgbClr val="FFCC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C4A09-2757-4BD4-82C1-BFBEF92736B7}" v="303" dt="2020-09-16T09:37:57.7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78337" autoAdjust="0"/>
  </p:normalViewPr>
  <p:slideViewPr>
    <p:cSldViewPr snapToGrid="0" snapToObjects="1" showGuides="1">
      <p:cViewPr varScale="1">
        <p:scale>
          <a:sx n="72" d="100"/>
          <a:sy n="72" d="100"/>
        </p:scale>
        <p:origin x="72" y="156"/>
      </p:cViewPr>
      <p:guideLst>
        <p:guide pos="422"/>
        <p:guide orient="horz" pos="5657"/>
        <p:guide orient="horz" pos="3662"/>
        <p:guide pos="4345"/>
        <p:guide orient="horz" pos="193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3" d="100"/>
          <a:sy n="63" d="100"/>
        </p:scale>
        <p:origin x="25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vale\Desktop\LCC%20LIFE%20Gennaio%202020+%20articoli%20LCC\LCC%20per%20il%20LIFE%20_%20DEFINITIV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Life cycle costs of the TMAH effluent treatment</a:t>
            </a:r>
          </a:p>
        </c:rich>
      </c:tx>
      <c:layout>
        <c:manualLayout>
          <c:xMode val="edge"/>
          <c:yMode val="edge"/>
          <c:x val="0.10019034913453499"/>
          <c:y val="3.80952380952380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465396892955947"/>
          <c:y val="0.17171296296296296"/>
          <c:w val="0.79979038093211319"/>
          <c:h val="0.8062685940565306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'CASO BASE SOLO TMAH 1 LINEA'!$L$3:$L$6</c:f>
              <c:strCache>
                <c:ptCount val="4"/>
                <c:pt idx="0">
                  <c:v>Capital cost</c:v>
                </c:pt>
                <c:pt idx="1">
                  <c:v>Variable operating costs</c:v>
                </c:pt>
                <c:pt idx="2">
                  <c:v>Waste management costs</c:v>
                </c:pt>
                <c:pt idx="3">
                  <c:v>Life cycle costs</c:v>
                </c:pt>
              </c:strCache>
            </c:strRef>
          </c:cat>
          <c:val>
            <c:numRef>
              <c:f>'CASO BASE SOLO TMAH 1 LINEA'!$N$3:$N$6</c:f>
              <c:numCache>
                <c:formatCode>_("€"* #,##0.00_);_("€"* \(#,##0.00\);_("€"* "-"??_);_(@_)</c:formatCode>
                <c:ptCount val="4"/>
                <c:pt idx="0">
                  <c:v>19.981581524993139</c:v>
                </c:pt>
                <c:pt idx="1">
                  <c:v>13.325369949494949</c:v>
                </c:pt>
                <c:pt idx="2">
                  <c:v>0</c:v>
                </c:pt>
                <c:pt idx="3">
                  <c:v>-12.313048525511913</c:v>
                </c:pt>
              </c:numCache>
            </c:numRef>
          </c:val>
          <c:extLst>
            <c:ext xmlns:c16="http://schemas.microsoft.com/office/drawing/2014/chart" uri="{C3380CC4-5D6E-409C-BE32-E72D297353CC}">
              <c16:uniqueId val="{00000000-3F73-4099-BE45-BB6ECB05DCB0}"/>
            </c:ext>
          </c:extLst>
        </c:ser>
        <c:dLbls>
          <c:dLblPos val="outEnd"/>
          <c:showLegendKey val="0"/>
          <c:showVal val="1"/>
          <c:showCatName val="0"/>
          <c:showSerName val="0"/>
          <c:showPercent val="0"/>
          <c:showBubbleSize val="0"/>
        </c:dLbls>
        <c:gapWidth val="219"/>
        <c:overlap val="-27"/>
        <c:axId val="299549912"/>
        <c:axId val="637426736"/>
      </c:barChart>
      <c:catAx>
        <c:axId val="29954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426736"/>
        <c:crosses val="autoZero"/>
        <c:auto val="1"/>
        <c:lblAlgn val="ctr"/>
        <c:lblOffset val="100"/>
        <c:noMultiLvlLbl val="0"/>
      </c:catAx>
      <c:valAx>
        <c:axId val="637426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Life cycle costs (€/m3 of effluent)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954991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'CASO SOLO SEZ '!$H$3:$H$6</c:f>
              <c:strCache>
                <c:ptCount val="4"/>
                <c:pt idx="0">
                  <c:v>Raw materials </c:v>
                </c:pt>
                <c:pt idx="1">
                  <c:v>Personal costs </c:v>
                </c:pt>
                <c:pt idx="2">
                  <c:v>Disposal cost </c:v>
                </c:pt>
                <c:pt idx="3">
                  <c:v>Power </c:v>
                </c:pt>
              </c:strCache>
            </c:strRef>
          </c:cat>
          <c:val>
            <c:numRef>
              <c:f>'CASO SOLO SEZ '!$K$3:$K$6</c:f>
              <c:numCache>
                <c:formatCode>0.00%</c:formatCode>
                <c:ptCount val="4"/>
                <c:pt idx="0">
                  <c:v>8.7508646514447258E-2</c:v>
                </c:pt>
                <c:pt idx="1">
                  <c:v>0.66842187886132998</c:v>
                </c:pt>
                <c:pt idx="2">
                  <c:v>0.2345205906404895</c:v>
                </c:pt>
                <c:pt idx="3">
                  <c:v>9.5488839837332851E-3</c:v>
                </c:pt>
              </c:numCache>
            </c:numRef>
          </c:val>
          <c:extLst>
            <c:ext xmlns:c16="http://schemas.microsoft.com/office/drawing/2014/chart" uri="{C3380CC4-5D6E-409C-BE32-E72D297353CC}">
              <c16:uniqueId val="{00000000-6377-4743-9ABD-885FA66F14C7}"/>
            </c:ext>
          </c:extLst>
        </c:ser>
        <c:dLbls>
          <c:showLegendKey val="0"/>
          <c:showVal val="0"/>
          <c:showCatName val="0"/>
          <c:showSerName val="0"/>
          <c:showPercent val="0"/>
          <c:showBubbleSize val="0"/>
        </c:dLbls>
        <c:gapWidth val="219"/>
        <c:overlap val="-27"/>
        <c:axId val="685746040"/>
        <c:axId val="685746368"/>
      </c:barChart>
      <c:catAx>
        <c:axId val="6857460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5746368"/>
        <c:crosses val="autoZero"/>
        <c:auto val="1"/>
        <c:lblAlgn val="ctr"/>
        <c:lblOffset val="100"/>
        <c:noMultiLvlLbl val="0"/>
      </c:catAx>
      <c:valAx>
        <c:axId val="685746368"/>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5746040"/>
        <c:crosses val="autoZero"/>
        <c:crossBetween val="between"/>
      </c:valAx>
      <c:spPr>
        <a:noFill/>
        <a:ln>
          <a:solidFill>
            <a:schemeClr val="tx1"/>
          </a:solid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'CASO SOLO SEZ '!$A$2</c:f>
              <c:strCache>
                <c:ptCount val="1"/>
                <c:pt idx="0">
                  <c:v>Ammortization</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val>
            <c:numRef>
              <c:f>'CASO SOLO SEZ '!$B$2</c:f>
              <c:numCache>
                <c:formatCode>_-"€"\ * #.##0_-;\-"€"\ * #.##0_-;_-"€"\ * "-"??_-;_-@_-</c:formatCode>
                <c:ptCount val="1"/>
                <c:pt idx="0">
                  <c:v>51801.829986182653</c:v>
                </c:pt>
              </c:numCache>
            </c:numRef>
          </c:val>
          <c:extLst>
            <c:ext xmlns:c16="http://schemas.microsoft.com/office/drawing/2014/chart" uri="{C3380CC4-5D6E-409C-BE32-E72D297353CC}">
              <c16:uniqueId val="{00000000-153E-4DCA-914C-4C5F82F8D333}"/>
            </c:ext>
          </c:extLst>
        </c:ser>
        <c:ser>
          <c:idx val="1"/>
          <c:order val="1"/>
          <c:tx>
            <c:strRef>
              <c:f>'CASO SOLO SEZ '!$A$3</c:f>
              <c:strCache>
                <c:ptCount val="1"/>
                <c:pt idx="0">
                  <c:v>Raw materials</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val>
            <c:numRef>
              <c:f>'CASO SOLO SEZ '!$B$3</c:f>
              <c:numCache>
                <c:formatCode>_-"€"\ * #.##0_-;\-"€"\ * #.##0_-;_-"€"\ * "-"??_-;_-@_-</c:formatCode>
                <c:ptCount val="1"/>
                <c:pt idx="0">
                  <c:v>2291.0699999999997</c:v>
                </c:pt>
              </c:numCache>
            </c:numRef>
          </c:val>
          <c:extLst>
            <c:ext xmlns:c16="http://schemas.microsoft.com/office/drawing/2014/chart" uri="{C3380CC4-5D6E-409C-BE32-E72D297353CC}">
              <c16:uniqueId val="{00000001-153E-4DCA-914C-4C5F82F8D333}"/>
            </c:ext>
          </c:extLst>
        </c:ser>
        <c:ser>
          <c:idx val="2"/>
          <c:order val="2"/>
          <c:tx>
            <c:strRef>
              <c:f>'CASO SOLO SEZ '!$A$4</c:f>
              <c:strCache>
                <c:ptCount val="1"/>
                <c:pt idx="0">
                  <c:v>Personal costs</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val>
            <c:numRef>
              <c:f>'CASO SOLO SEZ '!$B$4</c:f>
              <c:numCache>
                <c:formatCode>_-"€"\ * #.##0_-;\-"€"\ * #.##0_-;_-"€"\ * "-"??_-;_-@_-</c:formatCode>
                <c:ptCount val="1"/>
                <c:pt idx="0">
                  <c:v>17500</c:v>
                </c:pt>
              </c:numCache>
            </c:numRef>
          </c:val>
          <c:extLst>
            <c:ext xmlns:c16="http://schemas.microsoft.com/office/drawing/2014/chart" uri="{C3380CC4-5D6E-409C-BE32-E72D297353CC}">
              <c16:uniqueId val="{00000002-153E-4DCA-914C-4C5F82F8D333}"/>
            </c:ext>
          </c:extLst>
        </c:ser>
        <c:ser>
          <c:idx val="3"/>
          <c:order val="3"/>
          <c:tx>
            <c:strRef>
              <c:f>'CASO SOLO SEZ '!$A$5</c:f>
              <c:strCache>
                <c:ptCount val="1"/>
                <c:pt idx="0">
                  <c:v>Disposal cost</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val>
            <c:numRef>
              <c:f>'CASO SOLO SEZ '!$B$5</c:f>
              <c:numCache>
                <c:formatCode>_-"€"\ * #.##0_-;\-"€"\ * #.##0_-;_-"€"\ * "-"??_-;_-@_-</c:formatCode>
                <c:ptCount val="1"/>
                <c:pt idx="0">
                  <c:v>6140</c:v>
                </c:pt>
              </c:numCache>
            </c:numRef>
          </c:val>
          <c:extLst>
            <c:ext xmlns:c16="http://schemas.microsoft.com/office/drawing/2014/chart" uri="{C3380CC4-5D6E-409C-BE32-E72D297353CC}">
              <c16:uniqueId val="{00000003-153E-4DCA-914C-4C5F82F8D333}"/>
            </c:ext>
          </c:extLst>
        </c:ser>
        <c:ser>
          <c:idx val="4"/>
          <c:order val="4"/>
          <c:tx>
            <c:strRef>
              <c:f>'CASO SOLO SEZ '!$A$6</c:f>
              <c:strCache>
                <c:ptCount val="1"/>
                <c:pt idx="0">
                  <c:v>Power</c:v>
                </c:pt>
              </c:strCache>
            </c:strRef>
          </c:tx>
          <c:spPr>
            <a:pattFill prst="ltDnDiag">
              <a:fgClr>
                <a:schemeClr val="accent5"/>
              </a:fgClr>
              <a:bgClr>
                <a:schemeClr val="accent5">
                  <a:lumMod val="20000"/>
                  <a:lumOff val="80000"/>
                </a:schemeClr>
              </a:bgClr>
            </a:pattFill>
            <a:ln>
              <a:solidFill>
                <a:schemeClr val="accent5"/>
              </a:solidFill>
            </a:ln>
            <a:effectLst/>
            <a:sp3d>
              <a:contourClr>
                <a:schemeClr val="accent5"/>
              </a:contourClr>
            </a:sp3d>
          </c:spPr>
          <c:invertIfNegative val="0"/>
          <c:val>
            <c:numRef>
              <c:f>'CASO SOLO SEZ '!$B$6</c:f>
              <c:numCache>
                <c:formatCode>_-"€"\ * #.##0_-;\-"€"\ * #.##0_-;_-"€"\ * "-"??_-;_-@_-</c:formatCode>
                <c:ptCount val="1"/>
                <c:pt idx="0">
                  <c:v>250</c:v>
                </c:pt>
              </c:numCache>
            </c:numRef>
          </c:val>
          <c:extLst>
            <c:ext xmlns:c16="http://schemas.microsoft.com/office/drawing/2014/chart" uri="{C3380CC4-5D6E-409C-BE32-E72D297353CC}">
              <c16:uniqueId val="{00000004-153E-4DCA-914C-4C5F82F8D333}"/>
            </c:ext>
          </c:extLst>
        </c:ser>
        <c:ser>
          <c:idx val="5"/>
          <c:order val="5"/>
          <c:tx>
            <c:strRef>
              <c:f>'CASO SOLO SEZ '!$A$7</c:f>
              <c:strCache>
                <c:ptCount val="1"/>
                <c:pt idx="0">
                  <c:v>Contingency</c:v>
                </c:pt>
              </c:strCache>
            </c:strRef>
          </c:tx>
          <c:spPr>
            <a:pattFill prst="ltDnDiag">
              <a:fgClr>
                <a:schemeClr val="accent6"/>
              </a:fgClr>
              <a:bgClr>
                <a:schemeClr val="accent6">
                  <a:lumMod val="20000"/>
                  <a:lumOff val="80000"/>
                </a:schemeClr>
              </a:bgClr>
            </a:pattFill>
            <a:ln>
              <a:solidFill>
                <a:schemeClr val="accent6"/>
              </a:solidFill>
            </a:ln>
            <a:effectLst/>
            <a:sp3d>
              <a:contourClr>
                <a:schemeClr val="accent6"/>
              </a:contourClr>
            </a:sp3d>
          </c:spPr>
          <c:invertIfNegative val="0"/>
          <c:val>
            <c:numRef>
              <c:f>'CASO SOLO SEZ '!$B$7</c:f>
              <c:numCache>
                <c:formatCode>_-"€"\ * #.##0_-;\-"€"\ * #.##0_-;_-"€"\ * "-"??_-;_-@_-</c:formatCode>
                <c:ptCount val="1"/>
                <c:pt idx="0">
                  <c:v>3899.1449993091333</c:v>
                </c:pt>
              </c:numCache>
            </c:numRef>
          </c:val>
          <c:extLst>
            <c:ext xmlns:c16="http://schemas.microsoft.com/office/drawing/2014/chart" uri="{C3380CC4-5D6E-409C-BE32-E72D297353CC}">
              <c16:uniqueId val="{00000005-153E-4DCA-914C-4C5F82F8D333}"/>
            </c:ext>
          </c:extLst>
        </c:ser>
        <c:dLbls>
          <c:showLegendKey val="0"/>
          <c:showVal val="0"/>
          <c:showCatName val="0"/>
          <c:showSerName val="0"/>
          <c:showPercent val="0"/>
          <c:showBubbleSize val="0"/>
        </c:dLbls>
        <c:gapWidth val="150"/>
        <c:shape val="box"/>
        <c:axId val="686191728"/>
        <c:axId val="686192056"/>
        <c:axId val="0"/>
      </c:bar3DChart>
      <c:catAx>
        <c:axId val="686191728"/>
        <c:scaling>
          <c:orientation val="minMax"/>
        </c:scaling>
        <c:delete val="1"/>
        <c:axPos val="l"/>
        <c:numFmt formatCode="General" sourceLinked="1"/>
        <c:majorTickMark val="none"/>
        <c:minorTickMark val="none"/>
        <c:tickLblPos val="nextTo"/>
        <c:crossAx val="686192056"/>
        <c:crosses val="autoZero"/>
        <c:auto val="1"/>
        <c:lblAlgn val="ctr"/>
        <c:lblOffset val="100"/>
        <c:noMultiLvlLbl val="0"/>
      </c:catAx>
      <c:valAx>
        <c:axId val="686192056"/>
        <c:scaling>
          <c:orientation val="minMax"/>
        </c:scaling>
        <c:delete val="0"/>
        <c:axPos val="b"/>
        <c:majorGridlines>
          <c:spPr>
            <a:ln>
              <a:solidFill>
                <a:schemeClr val="tx1">
                  <a:lumMod val="15000"/>
                  <a:lumOff val="85000"/>
                </a:schemeClr>
              </a:solidFill>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86191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SEZ</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3C0-4212-9BE7-477D33BC512E}"/>
              </c:ext>
            </c:extLst>
          </c:dPt>
          <c:dPt>
            <c:idx val="1"/>
            <c:bubble3D val="0"/>
            <c:spPr>
              <a:solidFill>
                <a:srgbClr val="00B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3C0-4212-9BE7-477D33BC512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3C0-4212-9BE7-477D33BC512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83C0-4212-9BE7-477D33BC512E}"/>
              </c:ext>
            </c:extLst>
          </c:dPt>
          <c:dLbls>
            <c:dLbl>
              <c:idx val="0"/>
              <c:layout>
                <c:manualLayout>
                  <c:x val="1.9246423359694086E-2"/>
                  <c:y val="6.0073568120208906E-2"/>
                </c:manualLayout>
              </c:layout>
              <c:tx>
                <c:rich>
                  <a:bodyPr/>
                  <a:lstStyle/>
                  <a:p>
                    <a:fld id="{7D143EDC-E01A-4DEC-B212-5FD43ED47729}" type="CATEGORYNAME">
                      <a:rPr lang="en-US" dirty="0">
                        <a:solidFill>
                          <a:schemeClr val="tx1"/>
                        </a:solidFill>
                      </a:rPr>
                      <a:pPr/>
                      <a:t>[CATEGORY NAME]</a:t>
                    </a:fld>
                    <a:r>
                      <a:rPr lang="en-US" baseline="0" dirty="0">
                        <a:solidFill>
                          <a:schemeClr val="tx1"/>
                        </a:solidFill>
                      </a:rPr>
                      <a:t>
</a:t>
                    </a:r>
                    <a:fld id="{8AC3DF35-B637-403C-A7A6-AEB2D8EE0E99}" type="PERCENTAGE">
                      <a:rPr lang="en-US" baseline="0" dirty="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C0-4212-9BE7-477D33BC512E}"/>
                </c:ext>
              </c:extLst>
            </c:dLbl>
            <c:dLbl>
              <c:idx val="1"/>
              <c:layout>
                <c:manualLayout>
                  <c:x val="-0.15158148268227958"/>
                  <c:y val="-0.1810164838952297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C0-4212-9BE7-477D33BC512E}"/>
                </c:ext>
              </c:extLst>
            </c:dLbl>
            <c:dLbl>
              <c:idx val="3"/>
              <c:layout>
                <c:manualLayout>
                  <c:x val="-9.7272861141605063E-2"/>
                  <c:y val="2.7498689018957121E-3"/>
                </c:manualLayout>
              </c:layout>
              <c:tx>
                <c:rich>
                  <a:bodyPr/>
                  <a:lstStyle/>
                  <a:p>
                    <a:fld id="{FA67F8A8-A55C-4B9D-9143-869F5536E1F8}" type="CATEGORYNAME">
                      <a:rPr lang="en-US">
                        <a:solidFill>
                          <a:schemeClr val="tx1"/>
                        </a:solidFill>
                      </a:rPr>
                      <a:pPr/>
                      <a:t>[CATEGORY NAME]</a:t>
                    </a:fld>
                    <a:r>
                      <a:rPr lang="en-US" baseline="0" dirty="0"/>
                      <a:t>
</a:t>
                    </a:r>
                    <a:fld id="{81DC9DCC-7067-4363-8E3D-171B1733E3CD}"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C0-4212-9BE7-477D33BC512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'CASO SOLO SEZ '!$H$3:$H$6</c:f>
              <c:strCache>
                <c:ptCount val="4"/>
                <c:pt idx="0">
                  <c:v>Raw materials </c:v>
                </c:pt>
                <c:pt idx="1">
                  <c:v>Personal costs </c:v>
                </c:pt>
                <c:pt idx="2">
                  <c:v>Disposal cost </c:v>
                </c:pt>
                <c:pt idx="3">
                  <c:v>Power </c:v>
                </c:pt>
              </c:strCache>
            </c:strRef>
          </c:cat>
          <c:val>
            <c:numRef>
              <c:f>'CASO SOLO SEZ '!$I$3:$I$6</c:f>
              <c:numCache>
                <c:formatCode>_-"€"\ * #.##0_-;\-"€"\ * #.##0_-;_-"€"\ * "-"??_-;_-@_-</c:formatCode>
                <c:ptCount val="4"/>
                <c:pt idx="0">
                  <c:v>2291.0699999999997</c:v>
                </c:pt>
                <c:pt idx="1">
                  <c:v>17500</c:v>
                </c:pt>
                <c:pt idx="2">
                  <c:v>6140</c:v>
                </c:pt>
                <c:pt idx="3">
                  <c:v>250</c:v>
                </c:pt>
              </c:numCache>
            </c:numRef>
          </c:val>
          <c:extLst>
            <c:ext xmlns:c16="http://schemas.microsoft.com/office/drawing/2014/chart" uri="{C3380CC4-5D6E-409C-BE32-E72D297353CC}">
              <c16:uniqueId val="{00000008-83C0-4212-9BE7-477D33BC512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'CASO BASE SOLO TMAH 1 LINEA'!$H$3:$H$6</c:f>
              <c:strCache>
                <c:ptCount val="4"/>
                <c:pt idx="0">
                  <c:v>Raw materials </c:v>
                </c:pt>
                <c:pt idx="1">
                  <c:v>Personal costs </c:v>
                </c:pt>
                <c:pt idx="2">
                  <c:v>Disposal cost </c:v>
                </c:pt>
                <c:pt idx="3">
                  <c:v>Power </c:v>
                </c:pt>
              </c:strCache>
            </c:strRef>
          </c:cat>
          <c:val>
            <c:numRef>
              <c:f>'CASO BASE SOLO TMAH 1 LINEA'!$K$3:$K$6</c:f>
              <c:numCache>
                <c:formatCode>0.00%</c:formatCode>
                <c:ptCount val="4"/>
                <c:pt idx="0">
                  <c:v>4.2278375920163681E-2</c:v>
                </c:pt>
                <c:pt idx="1">
                  <c:v>0.20727341604498067</c:v>
                </c:pt>
                <c:pt idx="2">
                  <c:v>0</c:v>
                </c:pt>
                <c:pt idx="3">
                  <c:v>0.75044820803485568</c:v>
                </c:pt>
              </c:numCache>
            </c:numRef>
          </c:val>
          <c:extLst>
            <c:ext xmlns:c16="http://schemas.microsoft.com/office/drawing/2014/chart" uri="{C3380CC4-5D6E-409C-BE32-E72D297353CC}">
              <c16:uniqueId val="{00000000-3E95-4EEB-AFE4-EB89E0536FAF}"/>
            </c:ext>
          </c:extLst>
        </c:ser>
        <c:dLbls>
          <c:showLegendKey val="0"/>
          <c:showVal val="0"/>
          <c:showCatName val="0"/>
          <c:showSerName val="0"/>
          <c:showPercent val="0"/>
          <c:showBubbleSize val="0"/>
        </c:dLbls>
        <c:gapWidth val="219"/>
        <c:overlap val="-27"/>
        <c:axId val="636579544"/>
        <c:axId val="639697544"/>
      </c:barChart>
      <c:catAx>
        <c:axId val="636579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39697544"/>
        <c:crosses val="autoZero"/>
        <c:auto val="1"/>
        <c:lblAlgn val="ctr"/>
        <c:lblOffset val="100"/>
        <c:noMultiLvlLbl val="0"/>
      </c:catAx>
      <c:valAx>
        <c:axId val="639697544"/>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657954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'CASO BASE SOLO TMAH 1 LINEA'!$H$3</c:f>
              <c:strCache>
                <c:ptCount val="1"/>
                <c:pt idx="0">
                  <c:v>Raw materials </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val>
            <c:numRef>
              <c:f>'CASO BASE SOLO TMAH 1 LINEA'!$I$3</c:f>
              <c:numCache>
                <c:formatCode>_-"€"\ * #.##0_-;\-"€"\ * #.##0_-;_-"€"\ * "-"??_-;_-@_-</c:formatCode>
                <c:ptCount val="1"/>
                <c:pt idx="0">
                  <c:v>3569.5439999999999</c:v>
                </c:pt>
              </c:numCache>
            </c:numRef>
          </c:val>
          <c:extLst>
            <c:ext xmlns:c16="http://schemas.microsoft.com/office/drawing/2014/chart" uri="{C3380CC4-5D6E-409C-BE32-E72D297353CC}">
              <c16:uniqueId val="{00000000-97DB-4E53-B736-79CD1B1F4FCF}"/>
            </c:ext>
          </c:extLst>
        </c:ser>
        <c:ser>
          <c:idx val="1"/>
          <c:order val="1"/>
          <c:tx>
            <c:strRef>
              <c:f>'CASO BASE SOLO TMAH 1 LINEA'!$H$4</c:f>
              <c:strCache>
                <c:ptCount val="1"/>
                <c:pt idx="0">
                  <c:v>Personal costs </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val>
            <c:numRef>
              <c:f>'CASO BASE SOLO TMAH 1 LINEA'!$I$4</c:f>
              <c:numCache>
                <c:formatCode>_-"€"\ * #.##0_-;\-"€"\ * #.##0_-;_-"€"\ * "-"??_-;_-@_-</c:formatCode>
                <c:ptCount val="1"/>
                <c:pt idx="0">
                  <c:v>17500</c:v>
                </c:pt>
              </c:numCache>
            </c:numRef>
          </c:val>
          <c:extLst>
            <c:ext xmlns:c16="http://schemas.microsoft.com/office/drawing/2014/chart" uri="{C3380CC4-5D6E-409C-BE32-E72D297353CC}">
              <c16:uniqueId val="{00000001-97DB-4E53-B736-79CD1B1F4FCF}"/>
            </c:ext>
          </c:extLst>
        </c:ser>
        <c:ser>
          <c:idx val="2"/>
          <c:order val="2"/>
          <c:tx>
            <c:strRef>
              <c:f>'CASO BASE SOLO TMAH 1 LINEA'!$H$5</c:f>
              <c:strCache>
                <c:ptCount val="1"/>
                <c:pt idx="0">
                  <c:v>Disposal cost </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val>
            <c:numRef>
              <c:f>'CASO BASE SOLO TMAH 1 LINEA'!$I$5</c:f>
              <c:numCache>
                <c:formatCode>_-"€"\ * #.##0_-;\-"€"\ * #.##0_-;_-"€"\ * "-"??_-;_-@_-</c:formatCode>
                <c:ptCount val="1"/>
                <c:pt idx="0">
                  <c:v>0</c:v>
                </c:pt>
              </c:numCache>
            </c:numRef>
          </c:val>
          <c:extLst>
            <c:ext xmlns:c16="http://schemas.microsoft.com/office/drawing/2014/chart" uri="{C3380CC4-5D6E-409C-BE32-E72D297353CC}">
              <c16:uniqueId val="{00000002-97DB-4E53-B736-79CD1B1F4FCF}"/>
            </c:ext>
          </c:extLst>
        </c:ser>
        <c:ser>
          <c:idx val="3"/>
          <c:order val="3"/>
          <c:tx>
            <c:strRef>
              <c:f>'CASO BASE SOLO TMAH 1 LINEA'!$H$6</c:f>
              <c:strCache>
                <c:ptCount val="1"/>
                <c:pt idx="0">
                  <c:v>Power </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val>
            <c:numRef>
              <c:f>'CASO BASE SOLO TMAH 1 LINEA'!$I$6</c:f>
              <c:numCache>
                <c:formatCode>_-"€"\ * #.##0_-;\-"€"\ * #.##0_-;_-"€"\ * "-"??_-;_-@_-</c:formatCode>
                <c:ptCount val="1"/>
                <c:pt idx="0">
                  <c:v>63360</c:v>
                </c:pt>
              </c:numCache>
            </c:numRef>
          </c:val>
          <c:extLst>
            <c:ext xmlns:c16="http://schemas.microsoft.com/office/drawing/2014/chart" uri="{C3380CC4-5D6E-409C-BE32-E72D297353CC}">
              <c16:uniqueId val="{00000003-97DB-4E53-B736-79CD1B1F4FCF}"/>
            </c:ext>
          </c:extLst>
        </c:ser>
        <c:ser>
          <c:idx val="4"/>
          <c:order val="4"/>
          <c:tx>
            <c:strRef>
              <c:f>'CASO BASE SOLO TMAH 1 LINEA'!$H$7</c:f>
              <c:strCache>
                <c:ptCount val="1"/>
                <c:pt idx="0">
                  <c:v>Ammortization </c:v>
                </c:pt>
              </c:strCache>
            </c:strRef>
          </c:tx>
          <c:spPr>
            <a:pattFill prst="ltDnDiag">
              <a:fgClr>
                <a:schemeClr val="accent5"/>
              </a:fgClr>
              <a:bgClr>
                <a:schemeClr val="accent5">
                  <a:lumMod val="20000"/>
                  <a:lumOff val="80000"/>
                </a:schemeClr>
              </a:bgClr>
            </a:pattFill>
            <a:ln>
              <a:solidFill>
                <a:schemeClr val="accent5"/>
              </a:solidFill>
            </a:ln>
            <a:effectLst/>
            <a:sp3d>
              <a:contourClr>
                <a:schemeClr val="accent5"/>
              </a:contourClr>
            </a:sp3d>
          </c:spPr>
          <c:invertIfNegative val="0"/>
          <c:val>
            <c:numRef>
              <c:f>'CASO BASE SOLO TMAH 1 LINEA'!$I$7</c:f>
              <c:numCache>
                <c:formatCode>_-"€"\ * #.##0_-;\-"€"\ * #.##0_-;_-"€"\ * "-"??_-;_-@_-</c:formatCode>
                <c:ptCount val="1"/>
                <c:pt idx="0">
                  <c:v>116554.11746891098</c:v>
                </c:pt>
              </c:numCache>
            </c:numRef>
          </c:val>
          <c:extLst>
            <c:ext xmlns:c16="http://schemas.microsoft.com/office/drawing/2014/chart" uri="{C3380CC4-5D6E-409C-BE32-E72D297353CC}">
              <c16:uniqueId val="{00000004-97DB-4E53-B736-79CD1B1F4FCF}"/>
            </c:ext>
          </c:extLst>
        </c:ser>
        <c:ser>
          <c:idx val="5"/>
          <c:order val="5"/>
          <c:tx>
            <c:strRef>
              <c:f>'CASO BASE SOLO TMAH 1 LINEA'!$H$8</c:f>
              <c:strCache>
                <c:ptCount val="1"/>
                <c:pt idx="0">
                  <c:v>Contingency </c:v>
                </c:pt>
              </c:strCache>
            </c:strRef>
          </c:tx>
          <c:spPr>
            <a:pattFill prst="ltDnDiag">
              <a:fgClr>
                <a:schemeClr val="accent6"/>
              </a:fgClr>
              <a:bgClr>
                <a:schemeClr val="accent6">
                  <a:lumMod val="20000"/>
                  <a:lumOff val="80000"/>
                </a:schemeClr>
              </a:bgClr>
            </a:pattFill>
            <a:ln>
              <a:solidFill>
                <a:schemeClr val="accent6"/>
              </a:solidFill>
            </a:ln>
            <a:effectLst/>
            <a:sp3d>
              <a:contourClr>
                <a:schemeClr val="accent6"/>
              </a:contourClr>
            </a:sp3d>
          </c:spPr>
          <c:invertIfNegative val="0"/>
          <c:val>
            <c:numRef>
              <c:f>'CASO BASE SOLO TMAH 1 LINEA'!$I$8</c:f>
              <c:numCache>
                <c:formatCode>_-"€"\ * #.##0_-;\-"€"\ * #.##0_-;_-"€"\ * "-"??_-;_-@_-</c:formatCode>
                <c:ptCount val="1"/>
                <c:pt idx="0">
                  <c:v>10049.183073445551</c:v>
                </c:pt>
              </c:numCache>
            </c:numRef>
          </c:val>
          <c:extLst>
            <c:ext xmlns:c16="http://schemas.microsoft.com/office/drawing/2014/chart" uri="{C3380CC4-5D6E-409C-BE32-E72D297353CC}">
              <c16:uniqueId val="{00000005-97DB-4E53-B736-79CD1B1F4FCF}"/>
            </c:ext>
          </c:extLst>
        </c:ser>
        <c:dLbls>
          <c:showLegendKey val="0"/>
          <c:showVal val="0"/>
          <c:showCatName val="0"/>
          <c:showSerName val="0"/>
          <c:showPercent val="0"/>
          <c:showBubbleSize val="0"/>
        </c:dLbls>
        <c:gapWidth val="150"/>
        <c:shape val="box"/>
        <c:axId val="637983400"/>
        <c:axId val="637986024"/>
        <c:axId val="0"/>
      </c:bar3DChart>
      <c:catAx>
        <c:axId val="637983400"/>
        <c:scaling>
          <c:orientation val="minMax"/>
        </c:scaling>
        <c:delete val="1"/>
        <c:axPos val="l"/>
        <c:numFmt formatCode="General" sourceLinked="1"/>
        <c:majorTickMark val="none"/>
        <c:minorTickMark val="none"/>
        <c:tickLblPos val="nextTo"/>
        <c:crossAx val="637986024"/>
        <c:crosses val="autoZero"/>
        <c:auto val="1"/>
        <c:lblAlgn val="ctr"/>
        <c:lblOffset val="100"/>
        <c:noMultiLvlLbl val="0"/>
      </c:catAx>
      <c:valAx>
        <c:axId val="637986024"/>
        <c:scaling>
          <c:orientation val="minMax"/>
        </c:scaling>
        <c:delete val="0"/>
        <c:axPos val="b"/>
        <c:majorGridlines>
          <c:spPr>
            <a:ln>
              <a:solidFill>
                <a:schemeClr val="tx1">
                  <a:lumMod val="15000"/>
                  <a:lumOff val="85000"/>
                </a:schemeClr>
              </a:solidFill>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37983400"/>
        <c:crosses val="autoZero"/>
        <c:crossBetween val="between"/>
      </c:valAx>
      <c:spPr>
        <a:noFill/>
        <a:ln>
          <a:noFill/>
        </a:ln>
        <a:effectLst/>
      </c:spPr>
    </c:plotArea>
    <c:legend>
      <c:legendPos val="t"/>
      <c:layout>
        <c:manualLayout>
          <c:xMode val="edge"/>
          <c:yMode val="edge"/>
          <c:x val="1.8186789151356053E-3"/>
          <c:y val="0"/>
          <c:w val="0.61251665370776331"/>
          <c:h val="0.302829364017033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GB"/>
              <a:t>Contribution to OPEX</a:t>
            </a:r>
            <a:r>
              <a:rPr lang="en-US"/>
              <a:t>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A85-40C6-A860-2431B2FBE077}"/>
              </c:ext>
            </c:extLst>
          </c:dPt>
          <c:dPt>
            <c:idx val="1"/>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A85-40C6-A860-2431B2FBE07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A85-40C6-A860-2431B2FBE07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A85-40C6-A860-2431B2FBE07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'CASO BASE SOLO TMAH 1 LINEA'!$H$3:$H$8</c:f>
              <c:strCache>
                <c:ptCount val="6"/>
                <c:pt idx="0">
                  <c:v>Raw materials </c:v>
                </c:pt>
                <c:pt idx="1">
                  <c:v>Personal costs </c:v>
                </c:pt>
                <c:pt idx="2">
                  <c:v>Disposal cost </c:v>
                </c:pt>
                <c:pt idx="3">
                  <c:v>Power </c:v>
                </c:pt>
                <c:pt idx="4">
                  <c:v>Ammortization </c:v>
                </c:pt>
                <c:pt idx="5">
                  <c:v>Contingency </c:v>
                </c:pt>
              </c:strCache>
            </c:strRef>
          </c:cat>
          <c:val>
            <c:numRef>
              <c:f>'CASO BASE SOLO TMAH 1 LINEA'!$K$3:$K$6</c:f>
              <c:numCache>
                <c:formatCode>0.00%</c:formatCode>
                <c:ptCount val="4"/>
                <c:pt idx="0">
                  <c:v>4.2278375920163681E-2</c:v>
                </c:pt>
                <c:pt idx="1">
                  <c:v>0.20727341604498067</c:v>
                </c:pt>
                <c:pt idx="2">
                  <c:v>0</c:v>
                </c:pt>
                <c:pt idx="3">
                  <c:v>0.75044820803485568</c:v>
                </c:pt>
              </c:numCache>
            </c:numRef>
          </c:val>
          <c:extLst>
            <c:ext xmlns:c16="http://schemas.microsoft.com/office/drawing/2014/chart" uri="{C3380CC4-5D6E-409C-BE32-E72D297353CC}">
              <c16:uniqueId val="{00000008-0A85-40C6-A860-2431B2FBE077}"/>
            </c:ext>
          </c:extLst>
        </c:ser>
        <c:dLbls>
          <c:dLblPos val="inEnd"/>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1"/>
                <c:order val="1"/>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A-0A85-40C6-A860-2431B2FBE07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C-0A85-40C6-A860-2431B2FBE07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E-0A85-40C6-A860-2431B2FBE07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0-0A85-40C6-A860-2431B2FBE07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uri="{CE6537A1-D6FC-4f65-9D91-7224C49458BB}"/>
                  </c:extLst>
                </c:dLbls>
                <c:cat>
                  <c:strRef>
                    <c:extLst>
                      <c:ext uri="{02D57815-91ED-43cb-92C2-25804820EDAC}">
                        <c15:formulaRef>
                          <c15:sqref>'CASO BASE SOLO TMAH 1 LINEA'!$H$3:$H$8</c15:sqref>
                        </c15:formulaRef>
                      </c:ext>
                    </c:extLst>
                    <c:strCache>
                      <c:ptCount val="6"/>
                      <c:pt idx="0">
                        <c:v>Raw materials </c:v>
                      </c:pt>
                      <c:pt idx="1">
                        <c:v>Personal costs </c:v>
                      </c:pt>
                      <c:pt idx="2">
                        <c:v>Disposal cost </c:v>
                      </c:pt>
                      <c:pt idx="3">
                        <c:v>Power </c:v>
                      </c:pt>
                      <c:pt idx="4">
                        <c:v>Ammortization </c:v>
                      </c:pt>
                      <c:pt idx="5">
                        <c:v>Contingency </c:v>
                      </c:pt>
                    </c:strCache>
                  </c:strRef>
                </c:cat>
                <c:val>
                  <c:numRef>
                    <c:extLst>
                      <c:ext uri="{02D57815-91ED-43cb-92C2-25804820EDAC}">
                        <c15:formulaRef>
                          <c15:sqref>'CASO BASE SOLO TMAH 1 LINEA'!$K$3:$K$6</c15:sqref>
                        </c15:formulaRef>
                      </c:ext>
                    </c:extLst>
                    <c:numCache>
                      <c:formatCode>0.00%</c:formatCode>
                      <c:ptCount val="4"/>
                      <c:pt idx="0">
                        <c:v>4.2278375920163681E-2</c:v>
                      </c:pt>
                      <c:pt idx="1">
                        <c:v>0.20727341604498067</c:v>
                      </c:pt>
                      <c:pt idx="2">
                        <c:v>0</c:v>
                      </c:pt>
                      <c:pt idx="3">
                        <c:v>0.75044820803485568</c:v>
                      </c:pt>
                    </c:numCache>
                  </c:numRef>
                </c:val>
                <c:extLst>
                  <c:ext xmlns:c16="http://schemas.microsoft.com/office/drawing/2014/chart" uri="{C3380CC4-5D6E-409C-BE32-E72D297353CC}">
                    <c16:uniqueId val="{00000011-0A85-40C6-A860-2431B2FBE077}"/>
                  </c:ext>
                </c:extLst>
              </c15:ser>
            </c15:filteredPieSeries>
          </c:ext>
        </c:extLst>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Life cycle costs of the BOE effluent treatment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manualLayout>
                  <c:x val="8.2469074097213546E-2"/>
                  <c:y val="6.40301318267419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8-4EA3-92C3-EF942A6EDF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'CASO SOLO BOE '!$Q$3:$Q$6</c:f>
              <c:strCache>
                <c:ptCount val="4"/>
                <c:pt idx="0">
                  <c:v>Capital cost</c:v>
                </c:pt>
                <c:pt idx="1">
                  <c:v>Variable operating costs</c:v>
                </c:pt>
                <c:pt idx="2">
                  <c:v>Waste management costs</c:v>
                </c:pt>
                <c:pt idx="3">
                  <c:v>Life cycle costs</c:v>
                </c:pt>
              </c:strCache>
            </c:strRef>
          </c:cat>
          <c:val>
            <c:numRef>
              <c:f>'CASO SOLO BOE '!$S$3:$S$6</c:f>
              <c:numCache>
                <c:formatCode>_("€"* #,##0.00_);_("€"* \(#,##0.00\);_("€"* "-"??_);_(@_)</c:formatCode>
                <c:ptCount val="4"/>
                <c:pt idx="0">
                  <c:v>129.95856146090065</c:v>
                </c:pt>
                <c:pt idx="1">
                  <c:v>57.84150574712644</c:v>
                </c:pt>
                <c:pt idx="2">
                  <c:v>40.551724137931032</c:v>
                </c:pt>
                <c:pt idx="3">
                  <c:v>-25.325783489150933</c:v>
                </c:pt>
              </c:numCache>
            </c:numRef>
          </c:val>
          <c:extLst>
            <c:ext xmlns:c16="http://schemas.microsoft.com/office/drawing/2014/chart" uri="{C3380CC4-5D6E-409C-BE32-E72D297353CC}">
              <c16:uniqueId val="{00000001-1DF8-4EA3-92C3-EF942A6EDF2F}"/>
            </c:ext>
          </c:extLst>
        </c:ser>
        <c:dLbls>
          <c:dLblPos val="outEnd"/>
          <c:showLegendKey val="0"/>
          <c:showVal val="1"/>
          <c:showCatName val="0"/>
          <c:showSerName val="0"/>
          <c:showPercent val="0"/>
          <c:showBubbleSize val="0"/>
        </c:dLbls>
        <c:gapWidth val="219"/>
        <c:overlap val="-27"/>
        <c:axId val="553024328"/>
        <c:axId val="553023344"/>
      </c:barChart>
      <c:catAx>
        <c:axId val="55302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3023344"/>
        <c:crosses val="autoZero"/>
        <c:auto val="1"/>
        <c:lblAlgn val="ctr"/>
        <c:lblOffset val="100"/>
        <c:noMultiLvlLbl val="0"/>
      </c:catAx>
      <c:valAx>
        <c:axId val="55302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Life cycle cost (€/m3 of effluent)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302432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'CASO SOLO SEZ '!$H$3:$H$6</c:f>
              <c:strCache>
                <c:ptCount val="4"/>
                <c:pt idx="0">
                  <c:v>Raw materials </c:v>
                </c:pt>
                <c:pt idx="1">
                  <c:v>Personal costs </c:v>
                </c:pt>
                <c:pt idx="2">
                  <c:v>Disposal cost </c:v>
                </c:pt>
                <c:pt idx="3">
                  <c:v>Power </c:v>
                </c:pt>
              </c:strCache>
            </c:strRef>
          </c:cat>
          <c:val>
            <c:numRef>
              <c:f>'CASO SOLO SEZ '!$K$3:$K$6</c:f>
              <c:numCache>
                <c:formatCode>0.00%</c:formatCode>
                <c:ptCount val="4"/>
                <c:pt idx="0">
                  <c:v>8.7508646514447258E-2</c:v>
                </c:pt>
                <c:pt idx="1">
                  <c:v>0.66842187886132998</c:v>
                </c:pt>
                <c:pt idx="2">
                  <c:v>0.2345205906404895</c:v>
                </c:pt>
                <c:pt idx="3">
                  <c:v>9.5488839837332851E-3</c:v>
                </c:pt>
              </c:numCache>
            </c:numRef>
          </c:val>
          <c:extLst>
            <c:ext xmlns:c16="http://schemas.microsoft.com/office/drawing/2014/chart" uri="{C3380CC4-5D6E-409C-BE32-E72D297353CC}">
              <c16:uniqueId val="{00000000-C4E1-4FF2-8ECD-C85FE2B12B91}"/>
            </c:ext>
          </c:extLst>
        </c:ser>
        <c:dLbls>
          <c:dLblPos val="outEnd"/>
          <c:showLegendKey val="0"/>
          <c:showVal val="1"/>
          <c:showCatName val="0"/>
          <c:showSerName val="0"/>
          <c:showPercent val="0"/>
          <c:showBubbleSize val="0"/>
        </c:dLbls>
        <c:gapWidth val="219"/>
        <c:overlap val="-27"/>
        <c:axId val="713592744"/>
        <c:axId val="713589464"/>
      </c:barChart>
      <c:catAx>
        <c:axId val="71359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589464"/>
        <c:crosses val="autoZero"/>
        <c:auto val="1"/>
        <c:lblAlgn val="ctr"/>
        <c:lblOffset val="100"/>
        <c:noMultiLvlLbl val="0"/>
      </c:catAx>
      <c:valAx>
        <c:axId val="713589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592744"/>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'CASO SOLO BOE '!$A$2</c:f>
              <c:strCache>
                <c:ptCount val="1"/>
                <c:pt idx="0">
                  <c:v>Ammortization</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val>
            <c:numRef>
              <c:f>'CASO SOLO BOE '!$B$2</c:f>
              <c:numCache>
                <c:formatCode>_-"€"\ * #.##0_-;\-"€"\ * #.##0_-;_-"€"\ * "-"??_-;_-@_-</c:formatCode>
                <c:ptCount val="1"/>
                <c:pt idx="0">
                  <c:v>51801.829986182653</c:v>
                </c:pt>
              </c:numCache>
            </c:numRef>
          </c:val>
          <c:extLst>
            <c:ext xmlns:c16="http://schemas.microsoft.com/office/drawing/2014/chart" uri="{C3380CC4-5D6E-409C-BE32-E72D297353CC}">
              <c16:uniqueId val="{00000000-E0A5-453C-BCAB-5A1A6F955C9A}"/>
            </c:ext>
          </c:extLst>
        </c:ser>
        <c:ser>
          <c:idx val="1"/>
          <c:order val="1"/>
          <c:tx>
            <c:strRef>
              <c:f>'CASO SOLO BOE '!$A$3</c:f>
              <c:strCache>
                <c:ptCount val="1"/>
                <c:pt idx="0">
                  <c:v>Raw materials</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val>
            <c:numRef>
              <c:f>'CASO SOLO BOE '!$B$3</c:f>
              <c:numCache>
                <c:formatCode>_-"€"\ * #.##0_-;\-"€"\ * #.##0_-;_-"€"\ * "-"??_-;_-@_-</c:formatCode>
                <c:ptCount val="1"/>
                <c:pt idx="0">
                  <c:v>6911.0550000000003</c:v>
                </c:pt>
              </c:numCache>
            </c:numRef>
          </c:val>
          <c:extLst>
            <c:ext xmlns:c16="http://schemas.microsoft.com/office/drawing/2014/chart" uri="{C3380CC4-5D6E-409C-BE32-E72D297353CC}">
              <c16:uniqueId val="{00000001-E0A5-453C-BCAB-5A1A6F955C9A}"/>
            </c:ext>
          </c:extLst>
        </c:ser>
        <c:ser>
          <c:idx val="2"/>
          <c:order val="2"/>
          <c:tx>
            <c:strRef>
              <c:f>'CASO SOLO BOE '!$A$4</c:f>
              <c:strCache>
                <c:ptCount val="1"/>
                <c:pt idx="0">
                  <c:v>Personal costs</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val>
            <c:numRef>
              <c:f>'CASO SOLO BOE '!$B$4</c:f>
              <c:numCache>
                <c:formatCode>_-"€"\ * #.##0_-;\-"€"\ * #.##0_-;_-"€"\ * "-"??_-;_-@_-</c:formatCode>
                <c:ptCount val="1"/>
                <c:pt idx="0">
                  <c:v>17500</c:v>
                </c:pt>
              </c:numCache>
            </c:numRef>
          </c:val>
          <c:extLst>
            <c:ext xmlns:c16="http://schemas.microsoft.com/office/drawing/2014/chart" uri="{C3380CC4-5D6E-409C-BE32-E72D297353CC}">
              <c16:uniqueId val="{00000002-E0A5-453C-BCAB-5A1A6F955C9A}"/>
            </c:ext>
          </c:extLst>
        </c:ser>
        <c:ser>
          <c:idx val="3"/>
          <c:order val="3"/>
          <c:tx>
            <c:strRef>
              <c:f>'CASO SOLO BOE '!$A$5</c:f>
              <c:strCache>
                <c:ptCount val="1"/>
                <c:pt idx="0">
                  <c:v>Disposal cost</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val>
            <c:numRef>
              <c:f>'CASO SOLO BOE '!$B$5</c:f>
              <c:numCache>
                <c:formatCode>_-"€"\ * #.##0_-;\-"€"\ * #.##0_-;_-"€"\ * "-"??_-;_-@_-</c:formatCode>
                <c:ptCount val="1"/>
                <c:pt idx="0">
                  <c:v>17640</c:v>
                </c:pt>
              </c:numCache>
            </c:numRef>
          </c:val>
          <c:extLst>
            <c:ext xmlns:c16="http://schemas.microsoft.com/office/drawing/2014/chart" uri="{C3380CC4-5D6E-409C-BE32-E72D297353CC}">
              <c16:uniqueId val="{00000003-E0A5-453C-BCAB-5A1A6F955C9A}"/>
            </c:ext>
          </c:extLst>
        </c:ser>
        <c:ser>
          <c:idx val="4"/>
          <c:order val="4"/>
          <c:tx>
            <c:strRef>
              <c:f>'CASO SOLO BOE '!$A$6</c:f>
              <c:strCache>
                <c:ptCount val="1"/>
                <c:pt idx="0">
                  <c:v>Power</c:v>
                </c:pt>
              </c:strCache>
            </c:strRef>
          </c:tx>
          <c:spPr>
            <a:pattFill prst="ltDnDiag">
              <a:fgClr>
                <a:schemeClr val="accent5"/>
              </a:fgClr>
              <a:bgClr>
                <a:schemeClr val="accent5">
                  <a:lumMod val="20000"/>
                  <a:lumOff val="80000"/>
                </a:schemeClr>
              </a:bgClr>
            </a:pattFill>
            <a:ln>
              <a:solidFill>
                <a:schemeClr val="accent5"/>
              </a:solidFill>
            </a:ln>
            <a:effectLst/>
            <a:sp3d>
              <a:contourClr>
                <a:schemeClr val="accent5"/>
              </a:contourClr>
            </a:sp3d>
          </c:spPr>
          <c:invertIfNegative val="0"/>
          <c:val>
            <c:numRef>
              <c:f>'CASO SOLO BOE '!$B$6</c:f>
              <c:numCache>
                <c:formatCode>_-"€"\ * #.##0_-;\-"€"\ * #.##0_-;_-"€"\ * "-"??_-;_-@_-</c:formatCode>
                <c:ptCount val="1"/>
                <c:pt idx="0">
                  <c:v>750</c:v>
                </c:pt>
              </c:numCache>
            </c:numRef>
          </c:val>
          <c:extLst>
            <c:ext xmlns:c16="http://schemas.microsoft.com/office/drawing/2014/chart" uri="{C3380CC4-5D6E-409C-BE32-E72D297353CC}">
              <c16:uniqueId val="{00000004-E0A5-453C-BCAB-5A1A6F955C9A}"/>
            </c:ext>
          </c:extLst>
        </c:ser>
        <c:ser>
          <c:idx val="5"/>
          <c:order val="5"/>
          <c:tx>
            <c:strRef>
              <c:f>'CASO SOLO BOE '!$A$7</c:f>
              <c:strCache>
                <c:ptCount val="1"/>
                <c:pt idx="0">
                  <c:v>Contingency</c:v>
                </c:pt>
              </c:strCache>
            </c:strRef>
          </c:tx>
          <c:spPr>
            <a:pattFill prst="ltDnDiag">
              <a:fgClr>
                <a:schemeClr val="accent6"/>
              </a:fgClr>
              <a:bgClr>
                <a:schemeClr val="accent6">
                  <a:lumMod val="20000"/>
                  <a:lumOff val="80000"/>
                </a:schemeClr>
              </a:bgClr>
            </a:pattFill>
            <a:ln>
              <a:solidFill>
                <a:schemeClr val="accent6"/>
              </a:solidFill>
            </a:ln>
            <a:effectLst/>
            <a:sp3d>
              <a:contourClr>
                <a:schemeClr val="accent6"/>
              </a:contourClr>
            </a:sp3d>
          </c:spPr>
          <c:invertIfNegative val="0"/>
          <c:val>
            <c:numRef>
              <c:f>'CASO SOLO BOE '!$B$7</c:f>
              <c:numCache>
                <c:formatCode>_-"€"\ * #.##0_-;\-"€"\ * #.##0_-;_-"€"\ * "-"??_-;_-@_-</c:formatCode>
                <c:ptCount val="1"/>
                <c:pt idx="0">
                  <c:v>4730.1442493091326</c:v>
                </c:pt>
              </c:numCache>
            </c:numRef>
          </c:val>
          <c:extLst>
            <c:ext xmlns:c16="http://schemas.microsoft.com/office/drawing/2014/chart" uri="{C3380CC4-5D6E-409C-BE32-E72D297353CC}">
              <c16:uniqueId val="{00000005-E0A5-453C-BCAB-5A1A6F955C9A}"/>
            </c:ext>
          </c:extLst>
        </c:ser>
        <c:dLbls>
          <c:showLegendKey val="0"/>
          <c:showVal val="0"/>
          <c:showCatName val="0"/>
          <c:showSerName val="0"/>
          <c:showPercent val="0"/>
          <c:showBubbleSize val="0"/>
        </c:dLbls>
        <c:gapWidth val="150"/>
        <c:shape val="box"/>
        <c:axId val="539282400"/>
        <c:axId val="539282072"/>
        <c:axId val="0"/>
      </c:bar3DChart>
      <c:catAx>
        <c:axId val="539282400"/>
        <c:scaling>
          <c:orientation val="minMax"/>
        </c:scaling>
        <c:delete val="1"/>
        <c:axPos val="l"/>
        <c:numFmt formatCode="General" sourceLinked="1"/>
        <c:majorTickMark val="none"/>
        <c:minorTickMark val="none"/>
        <c:tickLblPos val="nextTo"/>
        <c:crossAx val="539282072"/>
        <c:crosses val="autoZero"/>
        <c:auto val="1"/>
        <c:lblAlgn val="ctr"/>
        <c:lblOffset val="100"/>
        <c:noMultiLvlLbl val="0"/>
      </c:catAx>
      <c:valAx>
        <c:axId val="539282072"/>
        <c:scaling>
          <c:orientation val="minMax"/>
        </c:scaling>
        <c:delete val="0"/>
        <c:axPos val="b"/>
        <c:majorGridlines>
          <c:spPr>
            <a:ln>
              <a:solidFill>
                <a:schemeClr val="tx1">
                  <a:lumMod val="15000"/>
                  <a:lumOff val="85000"/>
                </a:schemeClr>
              </a:solidFill>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282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GB"/>
              <a:t>BOE</a:t>
            </a:r>
          </a:p>
        </c:rich>
      </c:tx>
      <c:layout>
        <c:manualLayout>
          <c:xMode val="edge"/>
          <c:yMode val="edge"/>
          <c:x val="0.44471522309711287"/>
          <c:y val="2.777777777777777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86B-404E-9BFE-8955DD5E01EE}"/>
              </c:ext>
            </c:extLst>
          </c:dPt>
          <c:dPt>
            <c:idx val="1"/>
            <c:bubble3D val="0"/>
            <c:spPr>
              <a:solidFill>
                <a:srgbClr val="00B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86B-404E-9BFE-8955DD5E01E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86B-404E-9BFE-8955DD5E01E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86B-404E-9BFE-8955DD5E01E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'CASO SOLO BOE '!$G$3:$G$6</c:f>
              <c:strCache>
                <c:ptCount val="4"/>
                <c:pt idx="0">
                  <c:v>Raw materials </c:v>
                </c:pt>
                <c:pt idx="1">
                  <c:v>Personal costs </c:v>
                </c:pt>
                <c:pt idx="2">
                  <c:v>Disposal cost </c:v>
                </c:pt>
                <c:pt idx="3">
                  <c:v>Power </c:v>
                </c:pt>
              </c:strCache>
            </c:strRef>
          </c:cat>
          <c:val>
            <c:numRef>
              <c:f>'CASO SOLO BOE '!$H$3:$H$6</c:f>
              <c:numCache>
                <c:formatCode>_-"€"\ * #.##0_-;\-"€"\ * #.##0_-;_-"€"\ * "-"??_-;_-@_-</c:formatCode>
                <c:ptCount val="4"/>
                <c:pt idx="0">
                  <c:v>6911.0550000000003</c:v>
                </c:pt>
                <c:pt idx="1">
                  <c:v>17500</c:v>
                </c:pt>
                <c:pt idx="2">
                  <c:v>17640</c:v>
                </c:pt>
                <c:pt idx="3">
                  <c:v>750</c:v>
                </c:pt>
              </c:numCache>
            </c:numRef>
          </c:val>
          <c:extLst>
            <c:ext xmlns:c16="http://schemas.microsoft.com/office/drawing/2014/chart" uri="{C3380CC4-5D6E-409C-BE32-E72D297353CC}">
              <c16:uniqueId val="{00000008-D86B-404E-9BFE-8955DD5E01E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Life cycle costs of the SEZ effluent treatment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85870516185476"/>
          <c:y val="0.17171296296296298"/>
          <c:w val="0.82691907261592301"/>
          <c:h val="0.77736111111111106"/>
        </c:manualLayout>
      </c:layout>
      <c:barChart>
        <c:barDir val="col"/>
        <c:grouping val="clustered"/>
        <c:varyColors val="0"/>
        <c:ser>
          <c:idx val="0"/>
          <c:order val="0"/>
          <c:spPr>
            <a:solidFill>
              <a:schemeClr val="accent1"/>
            </a:solidFill>
            <a:ln>
              <a:noFill/>
            </a:ln>
            <a:effectLst/>
          </c:spPr>
          <c:invertIfNegative val="0"/>
          <c:dLbls>
            <c:dLbl>
              <c:idx val="3"/>
              <c:layout>
                <c:manualLayout>
                  <c:x val="-6.0331825037707393E-3"/>
                  <c:y val="0.108333333333333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62-475D-BC66-D7A0CB844C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'CASO SOLO SEZ '!$R$3:$R$6</c:f>
              <c:strCache>
                <c:ptCount val="4"/>
                <c:pt idx="0">
                  <c:v>Capital cost</c:v>
                </c:pt>
                <c:pt idx="1">
                  <c:v>Variable operating costs</c:v>
                </c:pt>
                <c:pt idx="2">
                  <c:v>Waste management costs</c:v>
                </c:pt>
                <c:pt idx="3">
                  <c:v>Life cycle costs</c:v>
                </c:pt>
              </c:strCache>
            </c:strRef>
          </c:cat>
          <c:val>
            <c:numRef>
              <c:f>'CASO SOLO SEZ '!$T$3:$T$6</c:f>
              <c:numCache>
                <c:formatCode>_("€"* #,##0.00_);_("€"* \(#,##0.00\);_("€"* "-"??_);_(@_)</c:formatCode>
                <c:ptCount val="4"/>
                <c:pt idx="0">
                  <c:v>384.14465507235712</c:v>
                </c:pt>
                <c:pt idx="1">
                  <c:v>138.21427586206897</c:v>
                </c:pt>
                <c:pt idx="2">
                  <c:v>42.344827586206897</c:v>
                </c:pt>
                <c:pt idx="3">
                  <c:v>-17.080868572213262</c:v>
                </c:pt>
              </c:numCache>
            </c:numRef>
          </c:val>
          <c:extLst>
            <c:ext xmlns:c16="http://schemas.microsoft.com/office/drawing/2014/chart" uri="{C3380CC4-5D6E-409C-BE32-E72D297353CC}">
              <c16:uniqueId val="{00000001-6B62-475D-BC66-D7A0CB844C03}"/>
            </c:ext>
          </c:extLst>
        </c:ser>
        <c:dLbls>
          <c:showLegendKey val="0"/>
          <c:showVal val="0"/>
          <c:showCatName val="0"/>
          <c:showSerName val="0"/>
          <c:showPercent val="0"/>
          <c:showBubbleSize val="0"/>
        </c:dLbls>
        <c:gapWidth val="219"/>
        <c:overlap val="-27"/>
        <c:axId val="551875672"/>
        <c:axId val="636180416"/>
      </c:barChart>
      <c:catAx>
        <c:axId val="551875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6180416"/>
        <c:crosses val="autoZero"/>
        <c:auto val="1"/>
        <c:lblAlgn val="ctr"/>
        <c:lblOffset val="100"/>
        <c:noMultiLvlLbl val="0"/>
      </c:catAx>
      <c:valAx>
        <c:axId val="636180416"/>
        <c:scaling>
          <c:orientation val="minMax"/>
        </c:scaling>
        <c:delete val="0"/>
        <c:axPos val="l"/>
        <c:majorGridlines>
          <c:spPr>
            <a:ln w="9525" cap="flat" cmpd="sng" algn="ctr">
              <a:solidFill>
                <a:schemeClr val="bg1"/>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5187567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14F55A-2539-4275-AD6D-AD228F2FF9C4}" type="datetimeFigureOut">
              <a:rPr lang="en-US" smtClean="0"/>
              <a:t>9/16/2020</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BFBA62A-0936-4DE0-994D-DDD159EA36EF}" type="slidenum">
              <a:rPr lang="en-US" smtClean="0"/>
              <a:t>‹#›</a:t>
            </a:fld>
            <a:endParaRPr lang="en-US"/>
          </a:p>
        </p:txBody>
      </p:sp>
    </p:spTree>
    <p:extLst>
      <p:ext uri="{BB962C8B-B14F-4D97-AF65-F5344CB8AC3E}">
        <p14:creationId xmlns:p14="http://schemas.microsoft.com/office/powerpoint/2010/main" val="316437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9" name="Shape 49"/>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124413611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rgbClr val="223D97"/>
                </a:solidFill>
                <a:latin typeface="Arial"/>
                <a:cs typeface="Arial"/>
              </a:defRPr>
            </a:lvl1pPr>
          </a:lstStyle>
          <a:p>
            <a:pPr lvl="0"/>
            <a:r>
              <a:rPr lang="en-US" noProof="0" dirty="0"/>
              <a:t>PRESENTATION TITLE</a:t>
            </a:r>
          </a:p>
        </p:txBody>
      </p:sp>
      <p:sp>
        <p:nvSpPr>
          <p:cNvPr id="8"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223D97"/>
                </a:solidFill>
                <a:latin typeface="Arial"/>
                <a:cs typeface="Arial"/>
              </a:defRPr>
            </a:lvl1pPr>
          </a:lstStyle>
          <a:p>
            <a:pPr lvl="0"/>
            <a:r>
              <a:rPr lang="en-US" noProof="0" dirty="0"/>
              <a:t>Presentation subtitle</a:t>
            </a:r>
          </a:p>
        </p:txBody>
      </p:sp>
    </p:spTree>
    <p:extLst>
      <p:ext uri="{BB962C8B-B14F-4D97-AF65-F5344CB8AC3E}">
        <p14:creationId xmlns:p14="http://schemas.microsoft.com/office/powerpoint/2010/main" val="10123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3" name="CasellaDiTesto 2"/>
          <p:cNvSpPr txBox="1"/>
          <p:nvPr userDrawn="1"/>
        </p:nvSpPr>
        <p:spPr>
          <a:xfrm>
            <a:off x="1126234" y="2096637"/>
            <a:ext cx="7713631" cy="880241"/>
          </a:xfrm>
          <a:prstGeom prst="rect">
            <a:avLst/>
          </a:prstGeom>
          <a:noFill/>
        </p:spPr>
        <p:txBody>
          <a:bodyPr wrap="square" rtlCol="0">
            <a:spAutoFit/>
          </a:bodyPr>
          <a:lstStyle/>
          <a:p>
            <a:r>
              <a:rPr lang="en-US" sz="5120" b="1" i="0" noProof="0" dirty="0">
                <a:solidFill>
                  <a:schemeClr val="accent1"/>
                </a:solidFill>
                <a:latin typeface="Arial"/>
                <a:cs typeface="Arial"/>
              </a:rPr>
              <a:t>THANK</a:t>
            </a:r>
            <a:r>
              <a:rPr lang="en-US" sz="5120" b="1" i="0" baseline="0" noProof="0" dirty="0">
                <a:solidFill>
                  <a:schemeClr val="accent1"/>
                </a:solidFill>
                <a:latin typeface="Arial"/>
                <a:cs typeface="Arial"/>
              </a:rPr>
              <a:t> YOU</a:t>
            </a:r>
            <a:endParaRPr lang="en-US" sz="5120" b="1" i="0" noProof="0" dirty="0">
              <a:solidFill>
                <a:schemeClr val="accent1"/>
              </a:solidFill>
              <a:latin typeface="Arial"/>
              <a:cs typeface="Arial"/>
            </a:endParaRPr>
          </a:p>
        </p:txBody>
      </p:sp>
    </p:spTree>
    <p:extLst>
      <p:ext uri="{BB962C8B-B14F-4D97-AF65-F5344CB8AC3E}">
        <p14:creationId xmlns:p14="http://schemas.microsoft.com/office/powerpoint/2010/main" val="3125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_title">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2"/>
                </a:solidFill>
                <a:latin typeface="Arial"/>
                <a:cs typeface="Arial"/>
              </a:defRPr>
            </a:lvl1pPr>
          </a:lstStyle>
          <a:p>
            <a:pPr lvl="0"/>
            <a:r>
              <a:rPr lang="en-US" noProof="0" dirty="0"/>
              <a:t>SECTION TITLE</a:t>
            </a:r>
          </a:p>
        </p:txBody>
      </p:sp>
      <p:sp>
        <p:nvSpPr>
          <p:cNvPr id="10"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FFFFFF"/>
                </a:solidFill>
                <a:latin typeface="Arial"/>
                <a:cs typeface="Arial"/>
              </a:defRPr>
            </a:lvl1pPr>
          </a:lstStyle>
          <a:p>
            <a:pPr lvl="0"/>
            <a:r>
              <a:rPr lang="en-US" noProof="0" dirty="0"/>
              <a:t>Subtitle</a:t>
            </a:r>
          </a:p>
        </p:txBody>
      </p:sp>
      <p:sp>
        <p:nvSpPr>
          <p:cNvPr id="5"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6" name="Rettangolo 5"/>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189445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ection_titl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2"/>
                </a:solidFill>
                <a:latin typeface="Arial"/>
                <a:cs typeface="Arial"/>
              </a:defRPr>
            </a:lvl1pPr>
          </a:lstStyle>
          <a:p>
            <a:pPr lvl="0"/>
            <a:r>
              <a:rPr lang="en-US" noProof="0" dirty="0"/>
              <a:t>SECTION TITLE</a:t>
            </a:r>
          </a:p>
        </p:txBody>
      </p:sp>
      <p:sp>
        <p:nvSpPr>
          <p:cNvPr id="8"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FFFFFF"/>
                </a:solidFill>
                <a:latin typeface="Arial"/>
                <a:cs typeface="Arial"/>
              </a:defRPr>
            </a:lvl1pPr>
          </a:lstStyle>
          <a:p>
            <a:pPr lvl="0"/>
            <a:r>
              <a:rPr lang="en-US" noProof="0" dirty="0"/>
              <a:t>Subtitle</a:t>
            </a:r>
          </a:p>
        </p:txBody>
      </p:sp>
      <p:sp>
        <p:nvSpPr>
          <p:cNvPr id="5"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6" name="Rettangolo 5"/>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28213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_title">
    <p:spTree>
      <p:nvGrpSpPr>
        <p:cNvPr id="1" name=""/>
        <p:cNvGrpSpPr/>
        <p:nvPr/>
      </p:nvGrpSpPr>
      <p:grpSpPr>
        <a:xfrm>
          <a:off x="0" y="0"/>
          <a:ext cx="0" cy="0"/>
          <a:chOff x="0" y="0"/>
          <a:chExt cx="0" cy="0"/>
        </a:xfrm>
      </p:grpSpPr>
      <p:sp>
        <p:nvSpPr>
          <p:cNvPr id="6"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1"/>
                </a:solidFill>
                <a:latin typeface="Arial"/>
                <a:cs typeface="Arial"/>
              </a:defRPr>
            </a:lvl1pPr>
          </a:lstStyle>
          <a:p>
            <a:pPr lvl="0"/>
            <a:r>
              <a:rPr lang="en-US" noProof="0" dirty="0"/>
              <a:t>SECTION TITLE</a:t>
            </a:r>
          </a:p>
        </p:txBody>
      </p:sp>
      <p:sp>
        <p:nvSpPr>
          <p:cNvPr id="7"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chemeClr val="bg1"/>
                </a:solidFill>
                <a:latin typeface="Arial"/>
                <a:cs typeface="Arial"/>
              </a:defRPr>
            </a:lvl1pPr>
          </a:lstStyle>
          <a:p>
            <a:pPr lvl="0"/>
            <a:r>
              <a:rPr lang="en-US" noProof="0" dirty="0"/>
              <a:t>Subtitle</a:t>
            </a:r>
          </a:p>
        </p:txBody>
      </p:sp>
      <p:sp>
        <p:nvSpPr>
          <p:cNvPr id="4"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5" name="Rettangolo 4"/>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195905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718022"/>
          </a:xfrm>
          <a:prstGeom prst="rect">
            <a:avLst/>
          </a:prstGeom>
        </p:spPr>
        <p:txBody>
          <a:bodyPr>
            <a:noAutofit/>
          </a:bodyPr>
          <a:lstStyle>
            <a:lvl1pPr marL="0" indent="0">
              <a:buNone/>
              <a:defRPr sz="2844" b="1" i="0">
                <a:solidFill>
                  <a:srgbClr val="FF8100"/>
                </a:solidFill>
                <a:latin typeface="Arial"/>
                <a:cs typeface="Arial"/>
              </a:defRPr>
            </a:lvl1pPr>
          </a:lstStyle>
          <a:p>
            <a:pPr lvl="0"/>
            <a:r>
              <a:rPr lang="en-US" noProof="0" dirty="0"/>
              <a:t>PAGE TITLE</a:t>
            </a:r>
          </a:p>
        </p:txBody>
      </p:sp>
      <p:sp>
        <p:nvSpPr>
          <p:cNvPr id="9" name="Segnaposto testo 9"/>
          <p:cNvSpPr>
            <a:spLocks noGrp="1"/>
          </p:cNvSpPr>
          <p:nvPr>
            <p:ph type="body" sz="quarter" idx="11" hasCustomPrompt="1"/>
          </p:nvPr>
        </p:nvSpPr>
        <p:spPr>
          <a:xfrm>
            <a:off x="763131" y="3282862"/>
            <a:ext cx="5450276" cy="530416"/>
          </a:xfrm>
          <a:prstGeom prst="rect">
            <a:avLst/>
          </a:prstGeom>
        </p:spPr>
        <p:txBody>
          <a:bodyPr>
            <a:noAutofit/>
          </a:bodyPr>
          <a:lstStyle>
            <a:lvl1pPr marL="0" indent="0">
              <a:buNone/>
              <a:defRPr sz="2276" b="0" i="0">
                <a:solidFill>
                  <a:srgbClr val="223D97"/>
                </a:solidFill>
                <a:latin typeface="Arial"/>
                <a:cs typeface="Arial"/>
              </a:defRPr>
            </a:lvl1pPr>
          </a:lstStyle>
          <a:p>
            <a:pPr lvl="0"/>
            <a:r>
              <a:rPr lang="en-US" noProof="0" dirty="0"/>
              <a:t>Page subtitle</a:t>
            </a:r>
          </a:p>
        </p:txBody>
      </p:sp>
      <p:sp>
        <p:nvSpPr>
          <p:cNvPr id="11" name="Segnaposto testo 10"/>
          <p:cNvSpPr>
            <a:spLocks noGrp="1"/>
          </p:cNvSpPr>
          <p:nvPr>
            <p:ph type="body" sz="quarter" idx="12" hasCustomPrompt="1"/>
          </p:nvPr>
        </p:nvSpPr>
        <p:spPr>
          <a:xfrm>
            <a:off x="763129" y="4271719"/>
            <a:ext cx="10020018" cy="1118477"/>
          </a:xfrm>
          <a:prstGeom prst="rect">
            <a:avLst/>
          </a:prstGeom>
        </p:spPr>
        <p:txBody>
          <a:bodyPr>
            <a:normAutofit/>
          </a:bodyPr>
          <a:lstStyle>
            <a:lvl1pPr marL="0" indent="0">
              <a:buNone/>
              <a:defRPr sz="1707" b="0" i="0" baseline="0">
                <a:solidFill>
                  <a:schemeClr val="tx1"/>
                </a:solidFill>
                <a:latin typeface="Arial"/>
                <a:cs typeface="Arial"/>
              </a:defRPr>
            </a:lvl1pPr>
          </a:lstStyle>
          <a:p>
            <a:pPr lvl="0"/>
            <a:r>
              <a:rPr lang="en-US" noProof="0" dirty="0"/>
              <a:t>Slide text</a:t>
            </a:r>
          </a:p>
        </p:txBody>
      </p:sp>
      <p:sp>
        <p:nvSpPr>
          <p:cNvPr id="17" name="Segnaposto testo 16"/>
          <p:cNvSpPr>
            <a:spLocks noGrp="1"/>
          </p:cNvSpPr>
          <p:nvPr>
            <p:ph type="body" sz="quarter" idx="15" hasCustomPrompt="1"/>
          </p:nvPr>
        </p:nvSpPr>
        <p:spPr>
          <a:xfrm>
            <a:off x="763129" y="5676907"/>
            <a:ext cx="10020018" cy="1003496"/>
          </a:xfrm>
          <a:prstGeom prst="rect">
            <a:avLst/>
          </a:prstGeom>
        </p:spPr>
        <p:txBody>
          <a:bodyPr>
            <a:noAutofit/>
          </a:bodyPr>
          <a:lstStyle>
            <a:lvl1pPr marL="0" indent="0">
              <a:buNone/>
              <a:defRPr sz="1707" b="0" i="1">
                <a:latin typeface="Arial"/>
                <a:cs typeface="Arial"/>
              </a:defRPr>
            </a:lvl1pPr>
            <a:lvl2pPr marL="650230" indent="0">
              <a:buNone/>
              <a:defRPr sz="1991"/>
            </a:lvl2pPr>
            <a:lvl3pPr marL="1300460" indent="0">
              <a:buNone/>
              <a:defRPr sz="1991"/>
            </a:lvl3pPr>
            <a:lvl4pPr marL="1950690" indent="0">
              <a:buNone/>
              <a:defRPr sz="1991"/>
            </a:lvl4pPr>
            <a:lvl5pPr marL="2600919" indent="0">
              <a:buNone/>
              <a:defRPr sz="1991"/>
            </a:lvl5pPr>
          </a:lstStyle>
          <a:p>
            <a:pPr lvl="0"/>
            <a:r>
              <a:rPr lang="en-US" noProof="0" dirty="0"/>
              <a:t>Slide text italic</a:t>
            </a:r>
          </a:p>
        </p:txBody>
      </p:sp>
      <p:sp>
        <p:nvSpPr>
          <p:cNvPr id="19" name="Segnaposto testo 18"/>
          <p:cNvSpPr>
            <a:spLocks noGrp="1"/>
          </p:cNvSpPr>
          <p:nvPr>
            <p:ph type="body" sz="quarter" idx="16" hasCustomPrompt="1"/>
          </p:nvPr>
        </p:nvSpPr>
        <p:spPr>
          <a:xfrm>
            <a:off x="763129" y="6982045"/>
            <a:ext cx="10020018" cy="1246293"/>
          </a:xfrm>
          <a:prstGeom prst="rect">
            <a:avLst/>
          </a:prstGeom>
        </p:spPr>
        <p:txBody>
          <a:bodyPr>
            <a:normAutofit/>
          </a:bodyPr>
          <a:lstStyle>
            <a:lvl1pPr marL="0" indent="0">
              <a:buNone/>
              <a:defRPr sz="1707" b="1" i="0">
                <a:solidFill>
                  <a:srgbClr val="223D97"/>
                </a:solidFill>
                <a:latin typeface="Arial"/>
                <a:cs typeface="Arial"/>
              </a:defRPr>
            </a:lvl1pPr>
          </a:lstStyle>
          <a:p>
            <a:pPr lvl="0"/>
            <a:r>
              <a:rPr lang="en-US" noProof="0" dirty="0"/>
              <a:t>Slide text blue</a:t>
            </a:r>
          </a:p>
        </p:txBody>
      </p:sp>
      <p:sp>
        <p:nvSpPr>
          <p:cNvPr id="12" name="Rettangolo 11"/>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
        <p:nvSpPr>
          <p:cNvPr id="14" name="Segnaposto testo 12"/>
          <p:cNvSpPr>
            <a:spLocks noGrp="1"/>
          </p:cNvSpPr>
          <p:nvPr>
            <p:ph type="body" sz="quarter" idx="13" hasCustomPrompt="1"/>
          </p:nvPr>
        </p:nvSpPr>
        <p:spPr>
          <a:xfrm>
            <a:off x="4730" y="9170721"/>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16" name="Segnaposto testo 14"/>
          <p:cNvSpPr>
            <a:spLocks noGrp="1"/>
          </p:cNvSpPr>
          <p:nvPr>
            <p:ph type="body" sz="quarter" idx="14" hasCustomPrompt="1"/>
          </p:nvPr>
        </p:nvSpPr>
        <p:spPr>
          <a:xfrm>
            <a:off x="1273359" y="9170721"/>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10"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Tree>
    <p:extLst>
      <p:ext uri="{BB962C8B-B14F-4D97-AF65-F5344CB8AC3E}">
        <p14:creationId xmlns:p14="http://schemas.microsoft.com/office/powerpoint/2010/main" val="377821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718022"/>
          </a:xfrm>
          <a:prstGeom prst="rect">
            <a:avLst/>
          </a:prstGeom>
        </p:spPr>
        <p:txBody>
          <a:bodyPr>
            <a:noAutofit/>
          </a:bodyPr>
          <a:lstStyle>
            <a:lvl1pPr marL="0" indent="0">
              <a:buNone/>
              <a:defRPr sz="2844" b="1" i="0">
                <a:solidFill>
                  <a:srgbClr val="FF8100"/>
                </a:solidFill>
                <a:latin typeface="Arial"/>
                <a:cs typeface="Arial"/>
              </a:defRPr>
            </a:lvl1pPr>
          </a:lstStyle>
          <a:p>
            <a:pPr lvl="0"/>
            <a:r>
              <a:rPr lang="en-US" noProof="0" dirty="0"/>
              <a:t>PAGE TITLE</a:t>
            </a:r>
          </a:p>
        </p:txBody>
      </p:sp>
      <p:sp>
        <p:nvSpPr>
          <p:cNvPr id="9" name="Segnaposto testo 9"/>
          <p:cNvSpPr>
            <a:spLocks noGrp="1"/>
          </p:cNvSpPr>
          <p:nvPr>
            <p:ph type="body" sz="quarter" idx="11" hasCustomPrompt="1"/>
          </p:nvPr>
        </p:nvSpPr>
        <p:spPr>
          <a:xfrm>
            <a:off x="763131" y="3282862"/>
            <a:ext cx="5450276" cy="530416"/>
          </a:xfrm>
          <a:prstGeom prst="rect">
            <a:avLst/>
          </a:prstGeom>
        </p:spPr>
        <p:txBody>
          <a:bodyPr>
            <a:noAutofit/>
          </a:bodyPr>
          <a:lstStyle>
            <a:lvl1pPr marL="0" indent="0">
              <a:buNone/>
              <a:defRPr sz="2276" b="0" i="0">
                <a:solidFill>
                  <a:srgbClr val="223D97"/>
                </a:solidFill>
                <a:latin typeface="Arial"/>
                <a:cs typeface="Arial"/>
              </a:defRPr>
            </a:lvl1pPr>
          </a:lstStyle>
          <a:p>
            <a:pPr lvl="0"/>
            <a:r>
              <a:rPr lang="en-US" noProof="0" dirty="0"/>
              <a:t>Page subtitle</a:t>
            </a:r>
          </a:p>
        </p:txBody>
      </p:sp>
      <p:sp>
        <p:nvSpPr>
          <p:cNvPr id="10" name="Segnaposto testo 10"/>
          <p:cNvSpPr>
            <a:spLocks noGrp="1"/>
          </p:cNvSpPr>
          <p:nvPr>
            <p:ph type="body" sz="quarter" idx="15" hasCustomPrompt="1"/>
          </p:nvPr>
        </p:nvSpPr>
        <p:spPr>
          <a:xfrm>
            <a:off x="763129" y="4271719"/>
            <a:ext cx="10020018" cy="3956618"/>
          </a:xfrm>
          <a:prstGeom prst="rect">
            <a:avLst/>
          </a:prstGeom>
        </p:spPr>
        <p:txBody>
          <a:bodyPr>
            <a:normAutofit/>
          </a:bodyPr>
          <a:lstStyle>
            <a:lvl1pPr marL="243836" indent="-243836">
              <a:buClr>
                <a:schemeClr val="accent1"/>
              </a:buClr>
              <a:buFont typeface="Wingdings" charset="2"/>
              <a:buChar char=""/>
              <a:defRPr sz="1707" b="0" i="0" baseline="0">
                <a:solidFill>
                  <a:schemeClr val="tx1"/>
                </a:solidFill>
                <a:latin typeface="Arial"/>
                <a:cs typeface="Arial"/>
              </a:defRPr>
            </a:lvl1pPr>
            <a:lvl2pPr marL="894066" indent="-243836">
              <a:lnSpc>
                <a:spcPct val="130000"/>
              </a:lnSpc>
              <a:buClr>
                <a:schemeClr val="accent1"/>
              </a:buClr>
              <a:buSzPct val="150000"/>
              <a:buFont typeface="Arial"/>
              <a:buChar char="•"/>
              <a:defRPr sz="1707"/>
            </a:lvl2pPr>
            <a:lvl3pPr>
              <a:defRPr sz="1707"/>
            </a:lvl3pPr>
            <a:lvl4pPr>
              <a:defRPr sz="1707"/>
            </a:lvl4pPr>
            <a:lvl5pPr marL="2600919" marR="0" indent="0" algn="l" defTabSz="650230" rtl="0" eaLnBrk="1" fontAlgn="auto" latinLnBrk="0" hangingPunct="1">
              <a:lnSpc>
                <a:spcPct val="100000"/>
              </a:lnSpc>
              <a:spcBef>
                <a:spcPct val="20000"/>
              </a:spcBef>
              <a:spcAft>
                <a:spcPts val="0"/>
              </a:spcAft>
              <a:buClrTx/>
              <a:buSzTx/>
              <a:buFont typeface="Arial"/>
              <a:buNone/>
              <a:tabLst/>
              <a:defRPr sz="1707"/>
            </a:lvl5pPr>
          </a:lstStyle>
          <a:p>
            <a:pPr lvl="0"/>
            <a:r>
              <a:rPr lang="en-US" noProof="0" dirty="0"/>
              <a:t>Bulleted list</a:t>
            </a:r>
          </a:p>
          <a:p>
            <a:pPr lvl="1"/>
            <a:r>
              <a:rPr lang="en-US" noProof="0" dirty="0"/>
              <a:t>Bulleted </a:t>
            </a:r>
            <a:r>
              <a:rPr lang="en-US" noProof="0" dirty="0" err="1"/>
              <a:t>underlist</a:t>
            </a:r>
            <a:endParaRPr lang="en-US" noProof="0" dirty="0"/>
          </a:p>
          <a:p>
            <a:pPr lvl="2"/>
            <a:r>
              <a:rPr lang="en-US" noProof="0" dirty="0"/>
              <a:t>Bulleted </a:t>
            </a:r>
            <a:r>
              <a:rPr lang="en-US" noProof="0" dirty="0" err="1"/>
              <a:t>underlist</a:t>
            </a:r>
            <a:endParaRPr lang="en-US" noProof="0" dirty="0"/>
          </a:p>
          <a:p>
            <a:pPr lvl="3"/>
            <a:r>
              <a:rPr lang="en-US" noProof="0" dirty="0"/>
              <a:t>Bulleted </a:t>
            </a:r>
            <a:r>
              <a:rPr lang="en-US" noProof="0" dirty="0" err="1"/>
              <a:t>underlist</a:t>
            </a:r>
            <a:endParaRPr lang="en-US" noProof="0" dirty="0"/>
          </a:p>
          <a:p>
            <a:pPr marL="2926034" marR="0" lvl="4"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p:txBody>
      </p:sp>
      <p:sp>
        <p:nvSpPr>
          <p:cNvPr id="11" name="Segnaposto testo 12"/>
          <p:cNvSpPr>
            <a:spLocks noGrp="1"/>
          </p:cNvSpPr>
          <p:nvPr>
            <p:ph type="body" sz="quarter" idx="13" hasCustomPrompt="1"/>
          </p:nvPr>
        </p:nvSpPr>
        <p:spPr>
          <a:xfrm>
            <a:off x="847" y="9174265"/>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12" name="Segnaposto testo 14"/>
          <p:cNvSpPr>
            <a:spLocks noGrp="1"/>
          </p:cNvSpPr>
          <p:nvPr>
            <p:ph type="body" sz="quarter" idx="14" hasCustomPrompt="1"/>
          </p:nvPr>
        </p:nvSpPr>
        <p:spPr>
          <a:xfrm>
            <a:off x="1269476" y="9174265"/>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13"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14" name="Rettangolo 13"/>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236048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3">
    <p:spTree>
      <p:nvGrpSpPr>
        <p:cNvPr id="1" name=""/>
        <p:cNvGrpSpPr/>
        <p:nvPr/>
      </p:nvGrpSpPr>
      <p:grpSpPr>
        <a:xfrm>
          <a:off x="0" y="0"/>
          <a:ext cx="0" cy="0"/>
          <a:chOff x="0" y="0"/>
          <a:chExt cx="0" cy="0"/>
        </a:xfrm>
      </p:grpSpPr>
      <p:sp>
        <p:nvSpPr>
          <p:cNvPr id="7" name="Segnaposto testo 10"/>
          <p:cNvSpPr>
            <a:spLocks noGrp="1"/>
          </p:cNvSpPr>
          <p:nvPr>
            <p:ph type="body" sz="quarter" idx="15" hasCustomPrompt="1"/>
          </p:nvPr>
        </p:nvSpPr>
        <p:spPr>
          <a:xfrm>
            <a:off x="763129" y="2564839"/>
            <a:ext cx="10020018" cy="5663499"/>
          </a:xfrm>
          <a:prstGeom prst="rect">
            <a:avLst/>
          </a:prstGeom>
        </p:spPr>
        <p:txBody>
          <a:bodyPr>
            <a:normAutofit/>
          </a:bodyPr>
          <a:lstStyle>
            <a:lvl1pPr marL="243836" indent="-243836">
              <a:buClr>
                <a:schemeClr val="accent1"/>
              </a:buClr>
              <a:buFont typeface="Wingdings" charset="2"/>
              <a:buChar char=""/>
              <a:defRPr sz="1707" b="0" i="0" baseline="0">
                <a:solidFill>
                  <a:schemeClr val="tx1"/>
                </a:solidFill>
                <a:latin typeface="Arial"/>
                <a:cs typeface="Arial"/>
              </a:defRPr>
            </a:lvl1pPr>
            <a:lvl2pPr marL="894066" indent="-243836">
              <a:lnSpc>
                <a:spcPct val="130000"/>
              </a:lnSpc>
              <a:buClr>
                <a:schemeClr val="accent1"/>
              </a:buClr>
              <a:buSzPct val="150000"/>
              <a:buFont typeface="Arial"/>
              <a:buChar char="•"/>
              <a:defRPr sz="1707">
                <a:latin typeface="Arial"/>
                <a:cs typeface="Arial"/>
              </a:defRPr>
            </a:lvl2pPr>
            <a:lvl3pPr>
              <a:defRPr sz="1707">
                <a:latin typeface="Arial"/>
                <a:cs typeface="Arial"/>
              </a:defRPr>
            </a:lvl3pPr>
            <a:lvl4pPr marL="227580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4pPr>
            <a:lvl5pPr marL="292603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5pPr>
            <a:lvl6pPr marL="357626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6pPr>
          </a:lstStyle>
          <a:p>
            <a:pPr lvl="0"/>
            <a:r>
              <a:rPr lang="en-US" noProof="0" dirty="0"/>
              <a:t>Bulleted list</a:t>
            </a:r>
          </a:p>
          <a:p>
            <a:pPr lvl="1"/>
            <a:r>
              <a:rPr lang="en-US" noProof="0" dirty="0"/>
              <a:t>Bulleted </a:t>
            </a:r>
            <a:r>
              <a:rPr lang="en-US" noProof="0" dirty="0" err="1"/>
              <a:t>underlist</a:t>
            </a:r>
            <a:endParaRPr lang="en-US" noProof="0" dirty="0"/>
          </a:p>
          <a:p>
            <a:pPr lvl="2"/>
            <a:r>
              <a:rPr lang="en-US" noProof="0" dirty="0"/>
              <a:t>Bulleted </a:t>
            </a:r>
            <a:r>
              <a:rPr lang="en-US" noProof="0" dirty="0" err="1"/>
              <a:t>underlist</a:t>
            </a:r>
            <a:endParaRPr lang="en-US" noProof="0" dirty="0"/>
          </a:p>
          <a:p>
            <a:pPr marL="2275804" marR="0" lvl="3"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marL="2926034" marR="0" lvl="4"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marL="3576264" marR="0" lvl="5"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lvl="5"/>
            <a:endParaRPr lang="en-US" noProof="0" dirty="0"/>
          </a:p>
        </p:txBody>
      </p:sp>
      <p:sp>
        <p:nvSpPr>
          <p:cNvPr id="6" name="Segnaposto testo 12"/>
          <p:cNvSpPr>
            <a:spLocks noGrp="1"/>
          </p:cNvSpPr>
          <p:nvPr>
            <p:ph type="body" sz="quarter" idx="13" hasCustomPrompt="1"/>
          </p:nvPr>
        </p:nvSpPr>
        <p:spPr>
          <a:xfrm>
            <a:off x="19535" y="9157052"/>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8" name="Segnaposto testo 14"/>
          <p:cNvSpPr>
            <a:spLocks noGrp="1"/>
          </p:cNvSpPr>
          <p:nvPr>
            <p:ph type="body" sz="quarter" idx="14" hasCustomPrompt="1"/>
          </p:nvPr>
        </p:nvSpPr>
        <p:spPr>
          <a:xfrm>
            <a:off x="1288164" y="9157052"/>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9"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10" name="Rettangolo 9"/>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262075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5" name="Segnaposto testo 12"/>
          <p:cNvSpPr>
            <a:spLocks noGrp="1"/>
          </p:cNvSpPr>
          <p:nvPr>
            <p:ph type="body" sz="quarter" idx="13" hasCustomPrompt="1"/>
          </p:nvPr>
        </p:nvSpPr>
        <p:spPr>
          <a:xfrm>
            <a:off x="4730" y="9170721"/>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6" name="Segnaposto testo 14"/>
          <p:cNvSpPr>
            <a:spLocks noGrp="1"/>
          </p:cNvSpPr>
          <p:nvPr>
            <p:ph type="body" sz="quarter" idx="14" hasCustomPrompt="1"/>
          </p:nvPr>
        </p:nvSpPr>
        <p:spPr>
          <a:xfrm>
            <a:off x="1273359" y="9170721"/>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7"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8" name="Rettangolo 7"/>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128981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sp>
        <p:nvSpPr>
          <p:cNvPr id="11" name="Segnaposto testo 7"/>
          <p:cNvSpPr>
            <a:spLocks noGrp="1"/>
          </p:cNvSpPr>
          <p:nvPr>
            <p:ph type="body" sz="quarter" idx="10" hasCustomPrompt="1"/>
          </p:nvPr>
        </p:nvSpPr>
        <p:spPr>
          <a:xfrm>
            <a:off x="3092739" y="152400"/>
            <a:ext cx="9573281" cy="914400"/>
          </a:xfrm>
          <a:prstGeom prst="rect">
            <a:avLst/>
          </a:prstGeom>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baseline="0">
                <a:solidFill>
                  <a:srgbClr val="FF8100"/>
                </a:solidFill>
                <a:latin typeface="Arial"/>
                <a:cs typeface="Arial"/>
              </a:defRPr>
            </a:lvl1pPr>
          </a:lstStyle>
          <a:p>
            <a:pPr marL="0" marR="0" lvl="0" indent="0" algn="l" defTabSz="650230" rtl="0" eaLnBrk="1" fontAlgn="auto" latinLnBrk="0" hangingPunct="1">
              <a:lnSpc>
                <a:spcPct val="100000"/>
              </a:lnSpc>
              <a:spcBef>
                <a:spcPct val="20000"/>
              </a:spcBef>
              <a:spcAft>
                <a:spcPts val="0"/>
              </a:spcAft>
              <a:buClrTx/>
              <a:buSzTx/>
              <a:buFont typeface="Arial"/>
              <a:buNone/>
              <a:tabLst/>
              <a:defRPr/>
            </a:pPr>
            <a:r>
              <a:rPr lang="en-US" noProof="0" dirty="0"/>
              <a:t>DATA PAGE - TITLE </a:t>
            </a:r>
          </a:p>
        </p:txBody>
      </p:sp>
    </p:spTree>
    <p:extLst>
      <p:ext uri="{BB962C8B-B14F-4D97-AF65-F5344CB8AC3E}">
        <p14:creationId xmlns:p14="http://schemas.microsoft.com/office/powerpoint/2010/main" val="45655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31904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it-IT"/>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lifebitmaps.eu/lfoundry.html" TargetMode="Externa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lifebitmaps.eu/" TargetMode="External"/><Relationship Id="rId5" Type="http://schemas.openxmlformats.org/officeDocument/2006/relationships/image" Target="../media/image5.svg"/><Relationship Id="rId10" Type="http://schemas.openxmlformats.org/officeDocument/2006/relationships/image" Target="../media/image8.jpeg"/><Relationship Id="rId4" Type="http://schemas.openxmlformats.org/officeDocument/2006/relationships/image" Target="../media/image4.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hyperlink" Target="http://www.lifebitmaps.eu/" TargetMode="External"/><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hyperlink" Target="https://www.reverso.net/translationresults.aspx?lang=IT&amp;sourcetext=infine%20%C3%A8%20stato%20fatto%20un%20confronto%20in%20termini%20di%20impatto%20ambientale%20tra%20il%20processo%201%20e%20il%20trattamento%202&amp;action_form=translate&amp;direction_translation=ita-eng-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14440" y="5011883"/>
            <a:ext cx="12105897" cy="406791"/>
          </a:xfrm>
        </p:spPr>
        <p:txBody>
          <a:bodyPr/>
          <a:lstStyle/>
          <a:p>
            <a:r>
              <a:rPr lang="en-US" sz="2000" i="1" dirty="0"/>
              <a:t>Department of Industrial and Information Engineering and Economics of the University of L’Aquila, Italy</a:t>
            </a:r>
            <a:endParaRPr lang="en-US" sz="2200" dirty="0"/>
          </a:p>
        </p:txBody>
      </p:sp>
      <p:sp>
        <p:nvSpPr>
          <p:cNvPr id="17" name="Rectangle 12"/>
          <p:cNvSpPr>
            <a:spLocks noChangeArrowheads="1"/>
          </p:cNvSpPr>
          <p:nvPr/>
        </p:nvSpPr>
        <p:spPr bwMode="auto">
          <a:xfrm>
            <a:off x="5145433" y="154979"/>
            <a:ext cx="25463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 Placeholder 18"/>
          <p:cNvSpPr>
            <a:spLocks noGrp="1"/>
          </p:cNvSpPr>
          <p:nvPr>
            <p:ph type="body" sz="quarter" idx="10"/>
          </p:nvPr>
        </p:nvSpPr>
        <p:spPr>
          <a:xfrm>
            <a:off x="1095703" y="3010026"/>
            <a:ext cx="11375756" cy="1219770"/>
          </a:xfrm>
        </p:spPr>
        <p:txBody>
          <a:bodyPr/>
          <a:lstStyle/>
          <a:p>
            <a:pPr algn="ctr"/>
            <a:endParaRPr lang="en-US" sz="2000" i="1" dirty="0"/>
          </a:p>
          <a:p>
            <a:pPr algn="ctr"/>
            <a:r>
              <a:rPr lang="en-US" sz="2000" i="1" dirty="0"/>
              <a:t> “Pilot technology for aerobic Biodegradation of spent TMAH Photoresist solution in Semiconductor industries – LIFE BITMAPS”</a:t>
            </a:r>
          </a:p>
          <a:p>
            <a:pPr algn="ctr"/>
            <a:endParaRPr lang="en-US" sz="2000" i="1" dirty="0"/>
          </a:p>
        </p:txBody>
      </p:sp>
      <p:pic>
        <p:nvPicPr>
          <p:cNvPr id="21"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442" y="67849"/>
            <a:ext cx="3769895" cy="1005944"/>
          </a:xfrm>
          <a:prstGeom prst="rect">
            <a:avLst/>
          </a:prstGeom>
          <a:noFill/>
        </p:spPr>
      </p:pic>
      <p:pic>
        <p:nvPicPr>
          <p:cNvPr id="22" name="Picture 21" descr="life"/>
          <p:cNvPicPr/>
          <p:nvPr/>
        </p:nvPicPr>
        <p:blipFill>
          <a:blip r:embed="rId3">
            <a:extLst>
              <a:ext uri="{28A0092B-C50C-407E-A947-70E740481C1C}">
                <a14:useLocalDpi xmlns:a14="http://schemas.microsoft.com/office/drawing/2010/main" val="0"/>
              </a:ext>
            </a:extLst>
          </a:blip>
          <a:srcRect/>
          <a:stretch>
            <a:fillRect/>
          </a:stretch>
        </p:blipFill>
        <p:spPr bwMode="auto">
          <a:xfrm>
            <a:off x="10641017" y="8372871"/>
            <a:ext cx="1943609" cy="1225750"/>
          </a:xfrm>
          <a:prstGeom prst="rect">
            <a:avLst/>
          </a:prstGeom>
          <a:noFill/>
          <a:ln w="9525">
            <a:noFill/>
            <a:miter lim="800000"/>
            <a:headEnd/>
            <a:tailEnd/>
          </a:ln>
        </p:spPr>
      </p:pic>
      <p:cxnSp>
        <p:nvCxnSpPr>
          <p:cNvPr id="23" name="Straight Connector 22"/>
          <p:cNvCxnSpPr/>
          <p:nvPr/>
        </p:nvCxnSpPr>
        <p:spPr>
          <a:xfrm>
            <a:off x="0" y="8204457"/>
            <a:ext cx="130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8F03E3C8-873C-4930-8726-BA2037948B36}"/>
              </a:ext>
            </a:extLst>
          </p:cNvPr>
          <p:cNvSpPr/>
          <p:nvPr/>
        </p:nvSpPr>
        <p:spPr>
          <a:xfrm>
            <a:off x="344521" y="8693358"/>
            <a:ext cx="9515096" cy="584775"/>
          </a:xfrm>
          <a:prstGeom prst="rect">
            <a:avLst/>
          </a:prstGeom>
        </p:spPr>
        <p:txBody>
          <a:bodyPr wrap="square">
            <a:spAutoFit/>
          </a:bodyPr>
          <a:lstStyle/>
          <a:p>
            <a:r>
              <a:rPr lang="en-US" sz="1600" b="1" kern="1200" dirty="0">
                <a:solidFill>
                  <a:srgbClr val="223D97"/>
                </a:solidFill>
                <a:latin typeface="Arial"/>
                <a:cs typeface="Arial"/>
              </a:rPr>
              <a:t>This Project receives funding form the European Union Life </a:t>
            </a:r>
            <a:r>
              <a:rPr lang="en-US" sz="1600" b="1" kern="1200" dirty="0" err="1">
                <a:solidFill>
                  <a:srgbClr val="223D97"/>
                </a:solidFill>
                <a:latin typeface="Arial"/>
                <a:cs typeface="Arial"/>
              </a:rPr>
              <a:t>Programme</a:t>
            </a:r>
            <a:r>
              <a:rPr lang="en-US" sz="1600" b="1" kern="1200" dirty="0">
                <a:solidFill>
                  <a:srgbClr val="223D97"/>
                </a:solidFill>
                <a:latin typeface="Arial"/>
                <a:cs typeface="Arial"/>
              </a:rPr>
              <a:t> Under Grant Agreement N. LIFE 15 ENV/IT 000332</a:t>
            </a:r>
            <a:endParaRPr lang="en-US" dirty="0"/>
          </a:p>
        </p:txBody>
      </p:sp>
      <p:sp>
        <p:nvSpPr>
          <p:cNvPr id="5" name="Rettangolo 4">
            <a:extLst>
              <a:ext uri="{FF2B5EF4-FFF2-40B4-BE49-F238E27FC236}">
                <a16:creationId xmlns:a16="http://schemas.microsoft.com/office/drawing/2014/main" id="{25942879-7AF0-4EF4-A7AB-02E9AEE65619}"/>
              </a:ext>
            </a:extLst>
          </p:cNvPr>
          <p:cNvSpPr/>
          <p:nvPr/>
        </p:nvSpPr>
        <p:spPr>
          <a:xfrm>
            <a:off x="1951620" y="1522538"/>
            <a:ext cx="9661201" cy="1446550"/>
          </a:xfrm>
          <a:prstGeom prst="rect">
            <a:avLst/>
          </a:prstGeom>
        </p:spPr>
        <p:txBody>
          <a:bodyPr wrap="square">
            <a:spAutoFit/>
          </a:bodyPr>
          <a:lstStyle/>
          <a:p>
            <a:pPr marL="0" indent="0">
              <a:buNone/>
            </a:pPr>
            <a:r>
              <a:rPr lang="en-US" sz="4400" b="1" dirty="0">
                <a:solidFill>
                  <a:schemeClr val="accent2"/>
                </a:solidFill>
                <a:latin typeface="Arial" panose="020B0604020202020204" pitchFamily="34" charset="0"/>
                <a:cs typeface="Arial" panose="020B0604020202020204" pitchFamily="34" charset="0"/>
              </a:rPr>
              <a:t>LCA and LCC for a Business Case adopting BITMAPS Technology</a:t>
            </a:r>
          </a:p>
        </p:txBody>
      </p:sp>
      <p:sp>
        <p:nvSpPr>
          <p:cNvPr id="11" name="Textplatzhalter 1">
            <a:extLst>
              <a:ext uri="{FF2B5EF4-FFF2-40B4-BE49-F238E27FC236}">
                <a16:creationId xmlns:a16="http://schemas.microsoft.com/office/drawing/2014/main" id="{D06C8193-33C2-4EAD-9F80-5CAF130212B7}"/>
              </a:ext>
            </a:extLst>
          </p:cNvPr>
          <p:cNvSpPr txBox="1">
            <a:spLocks/>
          </p:cNvSpPr>
          <p:nvPr/>
        </p:nvSpPr>
        <p:spPr>
          <a:xfrm>
            <a:off x="344521" y="170960"/>
            <a:ext cx="9268178" cy="1219770"/>
          </a:xfrm>
          <a:prstGeom prst="rect">
            <a:avLst/>
          </a:prstGeom>
        </p:spPr>
        <p:txBody>
          <a:bodyPr>
            <a:noAutofit/>
          </a:bodyPr>
          <a:lstStyle>
            <a:lvl1pPr marL="0" indent="0" algn="l" defTabSz="650230" rtl="0" eaLnBrk="1" latinLnBrk="0" hangingPunct="1">
              <a:spcBef>
                <a:spcPct val="20000"/>
              </a:spcBef>
              <a:buFont typeface="Arial"/>
              <a:buNone/>
              <a:defRPr sz="5120" b="1" i="0" kern="1200">
                <a:solidFill>
                  <a:srgbClr val="223D97"/>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a:tabLst>
                <a:tab pos="4845050" algn="l"/>
              </a:tabLst>
            </a:pPr>
            <a:r>
              <a:rPr lang="en-US" dirty="0"/>
              <a:t>FINAL CONFERENCE</a:t>
            </a:r>
          </a:p>
          <a:p>
            <a:endParaRPr lang="en-US" dirty="0"/>
          </a:p>
        </p:txBody>
      </p:sp>
      <p:pic>
        <p:nvPicPr>
          <p:cNvPr id="15" name="Graphic 5">
            <a:extLst>
              <a:ext uri="{FF2B5EF4-FFF2-40B4-BE49-F238E27FC236}">
                <a16:creationId xmlns:a16="http://schemas.microsoft.com/office/drawing/2014/main" id="{E3B57B51-7EB8-454B-995D-5B37B5D536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9110" y="5487403"/>
            <a:ext cx="1967382" cy="834294"/>
          </a:xfrm>
          <a:prstGeom prst="rect">
            <a:avLst/>
          </a:prstGeom>
        </p:spPr>
      </p:pic>
      <p:pic>
        <p:nvPicPr>
          <p:cNvPr id="16" name="Picture 6" descr="BFC Sistemi">
            <a:hlinkClick r:id="rId6"/>
            <a:extLst>
              <a:ext uri="{FF2B5EF4-FFF2-40B4-BE49-F238E27FC236}">
                <a16:creationId xmlns:a16="http://schemas.microsoft.com/office/drawing/2014/main" id="{C44BCD07-8222-4216-9927-2B5FCC06E11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430251" y="5536847"/>
            <a:ext cx="2571750" cy="1047750"/>
          </a:xfrm>
          <a:prstGeom prst="rect">
            <a:avLst/>
          </a:prstGeom>
          <a:noFill/>
          <a:ln>
            <a:noFill/>
          </a:ln>
        </p:spPr>
      </p:pic>
      <p:pic>
        <p:nvPicPr>
          <p:cNvPr id="18" name="Picture 7" descr="LFoundry">
            <a:hlinkClick r:id="rId8"/>
            <a:extLst>
              <a:ext uri="{FF2B5EF4-FFF2-40B4-BE49-F238E27FC236}">
                <a16:creationId xmlns:a16="http://schemas.microsoft.com/office/drawing/2014/main" id="{B5235246-BDBC-4DD3-B335-23A7A6617EC8}"/>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430251" y="6893091"/>
            <a:ext cx="2571750" cy="1047750"/>
          </a:xfrm>
          <a:prstGeom prst="rect">
            <a:avLst/>
          </a:prstGeom>
          <a:noFill/>
          <a:ln>
            <a:noFill/>
          </a:ln>
        </p:spPr>
      </p:pic>
      <p:pic>
        <p:nvPicPr>
          <p:cNvPr id="20" name="Picture 8" descr="Università degli Studi de L'Aquila">
            <a:hlinkClick r:id="rId6"/>
            <a:extLst>
              <a:ext uri="{FF2B5EF4-FFF2-40B4-BE49-F238E27FC236}">
                <a16:creationId xmlns:a16="http://schemas.microsoft.com/office/drawing/2014/main" id="{8E7FB8C0-A929-4DD6-B33C-43EEE34F5FAD}"/>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908408" y="6870652"/>
            <a:ext cx="2571750" cy="1047750"/>
          </a:xfrm>
          <a:prstGeom prst="rect">
            <a:avLst/>
          </a:prstGeom>
          <a:noFill/>
          <a:ln>
            <a:noFill/>
          </a:ln>
        </p:spPr>
      </p:pic>
      <p:sp>
        <p:nvSpPr>
          <p:cNvPr id="2" name="CasellaDiTesto 1">
            <a:extLst>
              <a:ext uri="{FF2B5EF4-FFF2-40B4-BE49-F238E27FC236}">
                <a16:creationId xmlns:a16="http://schemas.microsoft.com/office/drawing/2014/main" id="{F87F0D84-3D74-47B1-A5EB-AFF468491C47}"/>
              </a:ext>
            </a:extLst>
          </p:cNvPr>
          <p:cNvSpPr txBox="1"/>
          <p:nvPr/>
        </p:nvSpPr>
        <p:spPr>
          <a:xfrm>
            <a:off x="1095703" y="4229796"/>
            <a:ext cx="8644771" cy="523220"/>
          </a:xfrm>
          <a:prstGeom prst="rect">
            <a:avLst/>
          </a:prstGeom>
          <a:noFill/>
        </p:spPr>
        <p:txBody>
          <a:bodyPr wrap="square" rtlCol="0">
            <a:spAutoFit/>
          </a:bodyPr>
          <a:lstStyle/>
          <a:p>
            <a:pPr algn="l"/>
            <a:r>
              <a:rPr lang="it-IT" sz="2800" b="1" dirty="0">
                <a:solidFill>
                  <a:schemeClr val="accent6">
                    <a:lumMod val="90000"/>
                    <a:lumOff val="10000"/>
                  </a:schemeClr>
                </a:solidFill>
                <a:latin typeface="Arial" panose="020B0604020202020204" pitchFamily="34" charset="0"/>
                <a:cs typeface="Arial" panose="020B0604020202020204" pitchFamily="34" charset="0"/>
              </a:rPr>
              <a:t>V. Innocenzi, </a:t>
            </a:r>
            <a:r>
              <a:rPr lang="it-IT" sz="2800" b="1" dirty="0" err="1">
                <a:solidFill>
                  <a:schemeClr val="accent6">
                    <a:lumMod val="90000"/>
                    <a:lumOff val="10000"/>
                  </a:schemeClr>
                </a:solidFill>
                <a:latin typeface="Arial" panose="020B0604020202020204" pitchFamily="34" charset="0"/>
                <a:cs typeface="Arial" panose="020B0604020202020204" pitchFamily="34" charset="0"/>
              </a:rPr>
              <a:t>Researcher</a:t>
            </a:r>
            <a:r>
              <a:rPr lang="it-IT" sz="2800" b="1" dirty="0">
                <a:solidFill>
                  <a:schemeClr val="accent6">
                    <a:lumMod val="90000"/>
                    <a:lumOff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5546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80FEA92-8BEA-4B80-A5AD-D4020403EBB9}"/>
              </a:ext>
            </a:extLst>
          </p:cNvPr>
          <p:cNvPicPr>
            <a:picLocks noChangeAspect="1"/>
          </p:cNvPicPr>
          <p:nvPr/>
        </p:nvPicPr>
        <p:blipFill>
          <a:blip r:embed="rId2"/>
          <a:stretch>
            <a:fillRect/>
          </a:stretch>
        </p:blipFill>
        <p:spPr>
          <a:xfrm>
            <a:off x="199036" y="1390975"/>
            <a:ext cx="9717436" cy="8496119"/>
          </a:xfrm>
          <a:prstGeom prst="rect">
            <a:avLst/>
          </a:prstGeom>
        </p:spPr>
      </p:pic>
      <p:pic>
        <p:nvPicPr>
          <p:cNvPr id="7" name="Picture 20">
            <a:extLst>
              <a:ext uri="{FF2B5EF4-FFF2-40B4-BE49-F238E27FC236}">
                <a16:creationId xmlns:a16="http://schemas.microsoft.com/office/drawing/2014/main" id="{72096D4C-B364-45BE-B9CC-D407F4E383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1890" y="171205"/>
            <a:ext cx="3132910" cy="836288"/>
          </a:xfrm>
          <a:prstGeom prst="rect">
            <a:avLst/>
          </a:prstGeom>
          <a:noFill/>
        </p:spPr>
      </p:pic>
      <p:sp>
        <p:nvSpPr>
          <p:cNvPr id="9" name="Text Placeholder 18">
            <a:extLst>
              <a:ext uri="{FF2B5EF4-FFF2-40B4-BE49-F238E27FC236}">
                <a16:creationId xmlns:a16="http://schemas.microsoft.com/office/drawing/2014/main" id="{34280E08-8D3D-4125-A58D-107222EFFA27}"/>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LCA results</a:t>
            </a:r>
          </a:p>
          <a:p>
            <a:pPr marL="650229" lvl="1" indent="0">
              <a:buFont typeface="Arial"/>
              <a:buNone/>
            </a:pPr>
            <a:r>
              <a:rPr lang="it-IT" sz="2400" b="0" i="0" dirty="0">
                <a:solidFill>
                  <a:schemeClr val="accent3"/>
                </a:solidFill>
                <a:effectLst/>
                <a:latin typeface="Arial" panose="020B0604020202020204" pitchFamily="34" charset="0"/>
                <a:cs typeface="Arial" panose="020B0604020202020204" pitchFamily="34" charset="0"/>
              </a:rPr>
              <a:t>Life </a:t>
            </a:r>
            <a:r>
              <a:rPr lang="it-IT" sz="2400" b="0" i="0" dirty="0" err="1">
                <a:solidFill>
                  <a:schemeClr val="accent3"/>
                </a:solidFill>
                <a:effectLst/>
                <a:latin typeface="Arial" panose="020B0604020202020204" pitchFamily="34" charset="0"/>
                <a:cs typeface="Arial" panose="020B0604020202020204" pitchFamily="34" charset="0"/>
              </a:rPr>
              <a:t>Cycle</a:t>
            </a:r>
            <a:r>
              <a:rPr lang="it-IT" sz="2400" b="0" i="0" dirty="0">
                <a:solidFill>
                  <a:schemeClr val="accent3"/>
                </a:solidFill>
                <a:effectLst/>
                <a:latin typeface="Arial" panose="020B0604020202020204" pitchFamily="34" charset="0"/>
                <a:cs typeface="Arial" panose="020B0604020202020204" pitchFamily="34" charset="0"/>
              </a:rPr>
              <a:t> Impact </a:t>
            </a:r>
            <a:r>
              <a:rPr lang="it-IT" sz="2400" b="0" i="0" dirty="0" err="1">
                <a:solidFill>
                  <a:schemeClr val="accent3"/>
                </a:solidFill>
                <a:effectLst/>
                <a:latin typeface="Arial" panose="020B0604020202020204" pitchFamily="34" charset="0"/>
                <a:cs typeface="Arial" panose="020B0604020202020204" pitchFamily="34" charset="0"/>
              </a:rPr>
              <a:t>Assessment</a:t>
            </a:r>
            <a:r>
              <a:rPr lang="it-IT" sz="2400" b="0" i="0" dirty="0">
                <a:solidFill>
                  <a:schemeClr val="accent3"/>
                </a:solidFill>
                <a:effectLst/>
                <a:latin typeface="Arial" panose="020B0604020202020204" pitchFamily="34" charset="0"/>
                <a:cs typeface="Arial" panose="020B0604020202020204" pitchFamily="34" charset="0"/>
              </a:rPr>
              <a:t>: </a:t>
            </a:r>
            <a:r>
              <a:rPr lang="en-GB" sz="24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Classification and characterization</a:t>
            </a:r>
            <a:endParaRPr lang="en-GB" sz="4000" b="1" dirty="0">
              <a:solidFill>
                <a:schemeClr val="accent2"/>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2AAD1936-F148-40E8-8FF2-E31238AB6596}"/>
              </a:ext>
            </a:extLst>
          </p:cNvPr>
          <p:cNvSpPr txBox="1"/>
          <p:nvPr/>
        </p:nvSpPr>
        <p:spPr>
          <a:xfrm>
            <a:off x="10011058" y="1671914"/>
            <a:ext cx="2722290" cy="2907206"/>
          </a:xfrm>
          <a:prstGeom prst="rect">
            <a:avLst/>
          </a:prstGeom>
          <a:solidFill>
            <a:srgbClr val="CCFFCC"/>
          </a:solidFill>
        </p:spPr>
        <p:txBody>
          <a:bodyPr wrap="square">
            <a:spAutoFit/>
          </a:bodyPr>
          <a:lstStyle/>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Quantification of the environmental impact of the innovative LIFE BITMAP technologies. </a:t>
            </a:r>
          </a:p>
          <a:p>
            <a:pPr algn="just">
              <a:lnSpc>
                <a:spcPct val="115000"/>
              </a:lnSpc>
            </a:pPr>
            <a:endParaRPr lang="en-US" sz="1600" i="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endParaRPr lang="en-US" sz="16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(Functional unit: annual production of wastewater, 6300 t TMAH, 435 t BOE, 145 t SEZ)</a:t>
            </a:r>
            <a:endParaRPr lang="it-IT"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C6369C07-16E2-448E-976C-1AF92A3DFE71}"/>
              </a:ext>
            </a:extLst>
          </p:cNvPr>
          <p:cNvSpPr/>
          <p:nvPr/>
        </p:nvSpPr>
        <p:spPr>
          <a:xfrm>
            <a:off x="3469710" y="1390975"/>
            <a:ext cx="3131506" cy="1966000"/>
          </a:xfrm>
          <a:prstGeom prst="rect">
            <a:avLst/>
          </a:prstGeom>
          <a:solidFill>
            <a:srgbClr val="FF0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B03DA3A-1598-483D-B8B3-E62F711F7E28}"/>
              </a:ext>
            </a:extLst>
          </p:cNvPr>
          <p:cNvSpPr/>
          <p:nvPr/>
        </p:nvSpPr>
        <p:spPr>
          <a:xfrm>
            <a:off x="6740384" y="1390975"/>
            <a:ext cx="3131506" cy="1966000"/>
          </a:xfrm>
          <a:prstGeom prst="rect">
            <a:avLst/>
          </a:prstGeom>
          <a:solidFill>
            <a:srgbClr val="FF0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EFB00F59-4F03-4A0E-BDCB-AFE8B2B95708}"/>
              </a:ext>
            </a:extLst>
          </p:cNvPr>
          <p:cNvSpPr txBox="1"/>
          <p:nvPr/>
        </p:nvSpPr>
        <p:spPr>
          <a:xfrm>
            <a:off x="9987430" y="4962603"/>
            <a:ext cx="3017370" cy="4734116"/>
          </a:xfrm>
          <a:prstGeom prst="rect">
            <a:avLst/>
          </a:prstGeom>
          <a:solidFill>
            <a:srgbClr val="CCFFCC"/>
          </a:solidFill>
        </p:spPr>
        <p:txBody>
          <a:bodyPr wrap="square">
            <a:spAutoFit/>
          </a:bodyPr>
          <a:lstStyle/>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For BOE and SEZ wastewater treatment:</a:t>
            </a:r>
          </a:p>
          <a:p>
            <a:pPr algn="just">
              <a:lnSpc>
                <a:spcPct val="115000"/>
              </a:lnSpc>
            </a:pPr>
            <a:endParaRPr lang="en-US" sz="1600" i="1" dirty="0">
              <a:latin typeface="Arial" panose="020B0604020202020204" pitchFamily="34" charset="0"/>
              <a:ea typeface="Calibri" panose="020F0502020204030204" pitchFamily="34" charset="0"/>
              <a:cs typeface="Arial" panose="020B0604020202020204" pitchFamily="34" charset="0"/>
            </a:endParaRPr>
          </a:p>
          <a:p>
            <a:pPr algn="l"/>
            <a:r>
              <a:rPr lang="en-US" sz="1600" b="0" i="0" u="none" strike="noStrike" baseline="0" dirty="0">
                <a:latin typeface="Arial" panose="020B0604020202020204" pitchFamily="34" charset="0"/>
                <a:cs typeface="Arial" panose="020B0604020202020204" pitchFamily="34" charset="0"/>
              </a:rPr>
              <a:t>According to the Figure: Climate change, freshwater ecotoxicity are the main effects.</a:t>
            </a:r>
            <a:endParaRPr lang="en-US" sz="16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Climate change is affected by the waste disposal and lime consumption.</a:t>
            </a:r>
          </a:p>
          <a:p>
            <a:pPr algn="just">
              <a:lnSpc>
                <a:spcPct val="115000"/>
              </a:lnSpc>
            </a:pPr>
            <a:endParaRPr lang="en-US" sz="1600" i="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Freshwater ecotoxicity is mainly affected by the biological treatment of the treated BOE and SEZ, followed by aluminum sulfate production and lime consumption</a:t>
            </a:r>
            <a:endParaRPr lang="it-IT"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468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BEE1164A-C56F-4BD3-8D0D-DFA530EE95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6" name="Text Placeholder 18">
            <a:extLst>
              <a:ext uri="{FF2B5EF4-FFF2-40B4-BE49-F238E27FC236}">
                <a16:creationId xmlns:a16="http://schemas.microsoft.com/office/drawing/2014/main" id="{112B1E47-823E-49F5-8ADF-AFDE79E2380F}"/>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LCA results</a:t>
            </a:r>
          </a:p>
          <a:p>
            <a:pPr marL="650229" lvl="1" indent="0">
              <a:buFont typeface="Arial"/>
              <a:buNone/>
            </a:pPr>
            <a:r>
              <a:rPr lang="en-GB" sz="24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Normalization and weighting</a:t>
            </a:r>
            <a:endParaRPr lang="en-GB" sz="4800" b="1" dirty="0">
              <a:solidFill>
                <a:schemeClr val="accent2"/>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2123E19-07ED-4D4D-837F-DAA55AC32570}"/>
              </a:ext>
            </a:extLst>
          </p:cNvPr>
          <p:cNvSpPr txBox="1"/>
          <p:nvPr/>
        </p:nvSpPr>
        <p:spPr>
          <a:xfrm>
            <a:off x="1138129" y="1390975"/>
            <a:ext cx="10728542" cy="1384995"/>
          </a:xfrm>
          <a:prstGeom prst="rect">
            <a:avLst/>
          </a:prstGeom>
          <a:noFill/>
        </p:spPr>
        <p:txBody>
          <a:bodyPr wrap="square">
            <a:spAutoFit/>
          </a:bodyPr>
          <a:lstStyle/>
          <a:p>
            <a:r>
              <a:rPr lang="en-GB" sz="2800" dirty="0">
                <a:effectLst/>
                <a:latin typeface="Arial" panose="020B0604020202020204" pitchFamily="34" charset="0"/>
                <a:ea typeface="Calibri" panose="020F0502020204030204" pitchFamily="34" charset="0"/>
                <a:cs typeface="Arial" panose="020B0604020202020204" pitchFamily="34" charset="0"/>
              </a:rPr>
              <a:t>In order to have an overview of the environmental load of the three lines the following graph is reported. It is possible to see that the climate change as the most affected categories. </a:t>
            </a:r>
            <a:endParaRPr lang="it-IT" sz="2800" dirty="0">
              <a:latin typeface="Arial" panose="020B0604020202020204" pitchFamily="34" charset="0"/>
              <a:cs typeface="Arial" panose="020B0604020202020204" pitchFamily="34" charset="0"/>
            </a:endParaRPr>
          </a:p>
        </p:txBody>
      </p:sp>
      <p:grpSp>
        <p:nvGrpSpPr>
          <p:cNvPr id="9" name="Gruppo 8">
            <a:extLst>
              <a:ext uri="{FF2B5EF4-FFF2-40B4-BE49-F238E27FC236}">
                <a16:creationId xmlns:a16="http://schemas.microsoft.com/office/drawing/2014/main" id="{CA03E185-A2D8-4BC8-87E6-E4618EA6307F}"/>
              </a:ext>
            </a:extLst>
          </p:cNvPr>
          <p:cNvGrpSpPr/>
          <p:nvPr/>
        </p:nvGrpSpPr>
        <p:grpSpPr>
          <a:xfrm>
            <a:off x="199036" y="3235614"/>
            <a:ext cx="7691776" cy="5736936"/>
            <a:chOff x="0" y="0"/>
            <a:chExt cx="6652260" cy="5284787"/>
          </a:xfrm>
        </p:grpSpPr>
        <p:pic>
          <p:nvPicPr>
            <p:cNvPr id="10" name="Immagine 9">
              <a:extLst>
                <a:ext uri="{FF2B5EF4-FFF2-40B4-BE49-F238E27FC236}">
                  <a16:creationId xmlns:a16="http://schemas.microsoft.com/office/drawing/2014/main" id="{3552A25F-3E24-48ED-8D24-DC7C4F727E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148397"/>
              <a:ext cx="6652260" cy="4136390"/>
            </a:xfrm>
            <a:prstGeom prst="rect">
              <a:avLst/>
            </a:prstGeom>
            <a:noFill/>
          </p:spPr>
        </p:pic>
        <p:pic>
          <p:nvPicPr>
            <p:cNvPr id="11" name="Immagine 10">
              <a:extLst>
                <a:ext uri="{FF2B5EF4-FFF2-40B4-BE49-F238E27FC236}">
                  <a16:creationId xmlns:a16="http://schemas.microsoft.com/office/drawing/2014/main" id="{F1D29B12-5583-43B3-90BE-3180C7ECF13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80" y="0"/>
              <a:ext cx="2501900" cy="1727835"/>
            </a:xfrm>
            <a:prstGeom prst="rect">
              <a:avLst/>
            </a:prstGeom>
            <a:noFill/>
          </p:spPr>
        </p:pic>
        <p:pic>
          <p:nvPicPr>
            <p:cNvPr id="12" name="Immagine 11">
              <a:extLst>
                <a:ext uri="{FF2B5EF4-FFF2-40B4-BE49-F238E27FC236}">
                  <a16:creationId xmlns:a16="http://schemas.microsoft.com/office/drawing/2014/main" id="{6709ABF5-F46D-48B3-AAE1-32EBE66F5E3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2231" y="931069"/>
              <a:ext cx="2781300" cy="1593532"/>
            </a:xfrm>
            <a:prstGeom prst="rect">
              <a:avLst/>
            </a:prstGeom>
            <a:noFill/>
          </p:spPr>
        </p:pic>
        <p:pic>
          <p:nvPicPr>
            <p:cNvPr id="13" name="Immagine 12">
              <a:extLst>
                <a:ext uri="{FF2B5EF4-FFF2-40B4-BE49-F238E27FC236}">
                  <a16:creationId xmlns:a16="http://schemas.microsoft.com/office/drawing/2014/main" id="{B510F689-4C05-4C6A-8204-8CA1EF9CA4BB}"/>
                </a:ext>
              </a:extLst>
            </p:cNvPr>
            <p:cNvPicPr/>
            <p:nvPr/>
          </p:nvPicPr>
          <p:blipFill rotWithShape="1">
            <a:blip r:embed="rId6" cstate="print">
              <a:extLst>
                <a:ext uri="{28A0092B-C50C-407E-A947-70E740481C1C}">
                  <a14:useLocalDpi xmlns:a14="http://schemas.microsoft.com/office/drawing/2010/main" val="0"/>
                </a:ext>
              </a:extLst>
            </a:blip>
            <a:srcRect l="33117" r="31494" b="31855"/>
            <a:stretch/>
          </p:blipFill>
          <p:spPr bwMode="auto">
            <a:xfrm>
              <a:off x="5259705" y="1759744"/>
              <a:ext cx="1038225" cy="1210311"/>
            </a:xfrm>
            <a:prstGeom prst="rect">
              <a:avLst/>
            </a:prstGeom>
            <a:noFill/>
          </p:spPr>
        </p:pic>
      </p:grpSp>
      <p:sp>
        <p:nvSpPr>
          <p:cNvPr id="15" name="CasellaDiTesto 14">
            <a:extLst>
              <a:ext uri="{FF2B5EF4-FFF2-40B4-BE49-F238E27FC236}">
                <a16:creationId xmlns:a16="http://schemas.microsoft.com/office/drawing/2014/main" id="{6896218E-EF8D-49C2-ADAD-B42D7DD7D632}"/>
              </a:ext>
            </a:extLst>
          </p:cNvPr>
          <p:cNvSpPr txBox="1"/>
          <p:nvPr/>
        </p:nvSpPr>
        <p:spPr>
          <a:xfrm>
            <a:off x="8053727" y="3116305"/>
            <a:ext cx="4752037" cy="3046988"/>
          </a:xfrm>
          <a:prstGeom prst="rect">
            <a:avLst/>
          </a:prstGeom>
          <a:noFill/>
        </p:spPr>
        <p:txBody>
          <a:bodyPr wrap="square">
            <a:spAutoFit/>
          </a:bodyPr>
          <a:lstStyle/>
          <a:p>
            <a:r>
              <a:rPr lang="en-US" sz="3200" i="1" dirty="0">
                <a:effectLst/>
                <a:latin typeface="Arial" panose="020B0604020202020204" pitchFamily="34" charset="0"/>
                <a:ea typeface="Calibri" panose="020F0502020204030204" pitchFamily="34" charset="0"/>
                <a:cs typeface="Arial" panose="020B0604020202020204" pitchFamily="34" charset="0"/>
              </a:rPr>
              <a:t>Output of the normalization and weighting step of LCIA. The pie charts show the detail of process contributions </a:t>
            </a:r>
            <a:endParaRPr lang="it-IT" sz="32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6CDD0EA9-405E-4E7D-AC29-80428661B09C}"/>
              </a:ext>
            </a:extLst>
          </p:cNvPr>
          <p:cNvSpPr txBox="1"/>
          <p:nvPr/>
        </p:nvSpPr>
        <p:spPr>
          <a:xfrm>
            <a:off x="7965892" y="6270206"/>
            <a:ext cx="4927705" cy="2776401"/>
          </a:xfrm>
          <a:prstGeom prst="rect">
            <a:avLst/>
          </a:prstGeom>
          <a:solidFill>
            <a:srgbClr val="FFFF00"/>
          </a:solidFill>
        </p:spPr>
        <p:txBody>
          <a:bodyPr wrap="square">
            <a:spAutoFit/>
          </a:bodyPr>
          <a:lstStyle/>
          <a:p>
            <a:pPr algn="just">
              <a:lnSpc>
                <a:spcPct val="200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As displayed by the pie charts, the lime use is the main critical issue for both the BOE and SEZ treatments (70% and 40%, respectively), in agreement with the results explained within the classification and characterization section.</a:t>
            </a:r>
            <a:endParaRPr lang="it-IT"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820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8">
            <a:extLst>
              <a:ext uri="{FF2B5EF4-FFF2-40B4-BE49-F238E27FC236}">
                <a16:creationId xmlns:a16="http://schemas.microsoft.com/office/drawing/2014/main" id="{E25AA779-F751-44F0-89F9-2213E8AC4E48}"/>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LCA results</a:t>
            </a:r>
          </a:p>
          <a:p>
            <a:pPr marL="650229" lvl="1" indent="0">
              <a:buFont typeface="Arial"/>
              <a:buNone/>
            </a:pPr>
            <a:r>
              <a:rPr lang="en-GB" sz="2400" b="1" dirty="0">
                <a:solidFill>
                  <a:schemeClr val="accent2"/>
                </a:solidFill>
                <a:latin typeface="Arial" panose="020B0604020202020204" pitchFamily="34" charset="0"/>
                <a:cs typeface="Arial" panose="020B0604020202020204" pitchFamily="34" charset="0"/>
              </a:rPr>
              <a:t>Life Bitmaps processes             </a:t>
            </a:r>
            <a:r>
              <a:rPr lang="en-US" sz="2400" b="1" dirty="0">
                <a:solidFill>
                  <a:schemeClr val="accent3"/>
                </a:solidFill>
                <a:latin typeface="Arial" panose="020B0604020202020204" pitchFamily="34" charset="0"/>
                <a:ea typeface="Calibri" panose="020F0502020204030204" pitchFamily="34" charset="0"/>
                <a:cs typeface="Arial" panose="020B0604020202020204" pitchFamily="34" charset="0"/>
              </a:rPr>
              <a:t>Current wastewater treatment</a:t>
            </a:r>
            <a:endParaRPr lang="en-GB" sz="2400" b="1" dirty="0">
              <a:solidFill>
                <a:schemeClr val="accent3"/>
              </a:solidFill>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D3AA5C28-4298-4FCF-AEFC-5E5D7B741AC0}"/>
              </a:ext>
            </a:extLst>
          </p:cNvPr>
          <p:cNvSpPr/>
          <p:nvPr/>
        </p:nvSpPr>
        <p:spPr>
          <a:xfrm>
            <a:off x="4502072" y="444862"/>
            <a:ext cx="869149"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Vs</a:t>
            </a:r>
          </a:p>
        </p:txBody>
      </p:sp>
      <p:pic>
        <p:nvPicPr>
          <p:cNvPr id="7" name="Immagine 6">
            <a:extLst>
              <a:ext uri="{FF2B5EF4-FFF2-40B4-BE49-F238E27FC236}">
                <a16:creationId xmlns:a16="http://schemas.microsoft.com/office/drawing/2014/main" id="{F14637ED-BDCB-402E-AC63-A07CE2298F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747" y="1666147"/>
            <a:ext cx="11035941" cy="7090878"/>
          </a:xfrm>
          <a:prstGeom prst="rect">
            <a:avLst/>
          </a:prstGeom>
          <a:noFill/>
        </p:spPr>
      </p:pic>
      <p:sp>
        <p:nvSpPr>
          <p:cNvPr id="9" name="Rettangolo 8">
            <a:extLst>
              <a:ext uri="{FF2B5EF4-FFF2-40B4-BE49-F238E27FC236}">
                <a16:creationId xmlns:a16="http://schemas.microsoft.com/office/drawing/2014/main" id="{F058D9DE-BE90-4C17-9EE5-FDEF2AA6AC86}"/>
              </a:ext>
            </a:extLst>
          </p:cNvPr>
          <p:cNvSpPr/>
          <p:nvPr/>
        </p:nvSpPr>
        <p:spPr>
          <a:xfrm>
            <a:off x="796112" y="8925284"/>
            <a:ext cx="11803156" cy="584775"/>
          </a:xfrm>
          <a:prstGeom prst="rect">
            <a:avLst/>
          </a:prstGeom>
        </p:spPr>
        <p:txBody>
          <a:bodyPr wrap="square">
            <a:spAutoFit/>
          </a:bodyPr>
          <a:lstStyle/>
          <a:p>
            <a:r>
              <a:rPr lang="en-US" sz="3200" i="1" dirty="0">
                <a:latin typeface="Arial" panose="020B0604020202020204" pitchFamily="34" charset="0"/>
                <a:ea typeface="Calibri" panose="020F0502020204030204" pitchFamily="34" charset="0"/>
                <a:cs typeface="Arial" panose="020B0604020202020204" pitchFamily="34" charset="0"/>
              </a:rPr>
              <a:t>System boundaries for the current wastewater treatment</a:t>
            </a:r>
            <a:endParaRPr lang="en-GB" sz="3200" dirty="0">
              <a:latin typeface="Arial" panose="020B0604020202020204" pitchFamily="34" charset="0"/>
              <a:cs typeface="Arial" panose="020B0604020202020204" pitchFamily="34" charset="0"/>
            </a:endParaRPr>
          </a:p>
        </p:txBody>
      </p:sp>
      <p:pic>
        <p:nvPicPr>
          <p:cNvPr id="11" name="Picture 20">
            <a:extLst>
              <a:ext uri="{FF2B5EF4-FFF2-40B4-BE49-F238E27FC236}">
                <a16:creationId xmlns:a16="http://schemas.microsoft.com/office/drawing/2014/main" id="{D3164909-360C-4282-9B84-D84C8DC184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135" y="1150834"/>
            <a:ext cx="3769895" cy="1005944"/>
          </a:xfrm>
          <a:prstGeom prst="rect">
            <a:avLst/>
          </a:prstGeom>
          <a:noFill/>
        </p:spPr>
      </p:pic>
    </p:spTree>
    <p:extLst>
      <p:ext uri="{BB962C8B-B14F-4D97-AF65-F5344CB8AC3E}">
        <p14:creationId xmlns:p14="http://schemas.microsoft.com/office/powerpoint/2010/main" val="147412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11356CDA-7E06-435E-9CAA-035C3E9C39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550" y="1176328"/>
            <a:ext cx="3769895" cy="1005944"/>
          </a:xfrm>
          <a:prstGeom prst="rect">
            <a:avLst/>
          </a:prstGeom>
          <a:noFill/>
        </p:spPr>
      </p:pic>
      <p:graphicFrame>
        <p:nvGraphicFramePr>
          <p:cNvPr id="2" name="Tabella 1">
            <a:extLst>
              <a:ext uri="{FF2B5EF4-FFF2-40B4-BE49-F238E27FC236}">
                <a16:creationId xmlns:a16="http://schemas.microsoft.com/office/drawing/2014/main" id="{A36797D2-FA04-4F08-B628-D091AA6E06A0}"/>
              </a:ext>
            </a:extLst>
          </p:cNvPr>
          <p:cNvGraphicFramePr>
            <a:graphicFrameLocks noGrp="1"/>
          </p:cNvGraphicFramePr>
          <p:nvPr>
            <p:extLst>
              <p:ext uri="{D42A27DB-BD31-4B8C-83A1-F6EECF244321}">
                <p14:modId xmlns:p14="http://schemas.microsoft.com/office/powerpoint/2010/main" val="1298133850"/>
              </p:ext>
            </p:extLst>
          </p:nvPr>
        </p:nvGraphicFramePr>
        <p:xfrm>
          <a:off x="2924057" y="2192055"/>
          <a:ext cx="7447494" cy="5379273"/>
        </p:xfrm>
        <a:graphic>
          <a:graphicData uri="http://schemas.openxmlformats.org/drawingml/2006/table">
            <a:tbl>
              <a:tblPr firstRow="1" firstCol="1" bandRow="1">
                <a:tableStyleId>{C7B018BB-80A7-4F77-B60F-C8B233D01FF8}</a:tableStyleId>
              </a:tblPr>
              <a:tblGrid>
                <a:gridCol w="3723747">
                  <a:extLst>
                    <a:ext uri="{9D8B030D-6E8A-4147-A177-3AD203B41FA5}">
                      <a16:colId xmlns:a16="http://schemas.microsoft.com/office/drawing/2014/main" val="531351721"/>
                    </a:ext>
                  </a:extLst>
                </a:gridCol>
                <a:gridCol w="3723747">
                  <a:extLst>
                    <a:ext uri="{9D8B030D-6E8A-4147-A177-3AD203B41FA5}">
                      <a16:colId xmlns:a16="http://schemas.microsoft.com/office/drawing/2014/main" val="3103789639"/>
                    </a:ext>
                  </a:extLst>
                </a:gridCol>
              </a:tblGrid>
              <a:tr h="324835">
                <a:tc>
                  <a:txBody>
                    <a:bodyPr/>
                    <a:lstStyle/>
                    <a:p>
                      <a:pPr algn="just">
                        <a:lnSpc>
                          <a:spcPct val="115000"/>
                        </a:lnSpc>
                      </a:pPr>
                      <a:r>
                        <a:rPr lang="en-US" sz="1600">
                          <a:effectLst/>
                          <a:latin typeface="Arial" panose="020B0604020202020204" pitchFamily="34" charset="0"/>
                          <a:cs typeface="Arial" panose="020B0604020202020204" pitchFamily="34" charset="0"/>
                        </a:rPr>
                        <a:t>Input</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a:effectLst/>
                          <a:latin typeface="Arial" panose="020B0604020202020204" pitchFamily="34" charset="0"/>
                          <a:cs typeface="Arial" panose="020B0604020202020204" pitchFamily="34" charset="0"/>
                        </a:rPr>
                        <a:t>Output</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2549543"/>
                  </a:ext>
                </a:extLst>
              </a:tr>
              <a:tr h="324835">
                <a:tc gridSpan="2">
                  <a:txBody>
                    <a:bodyPr/>
                    <a:lstStyle/>
                    <a:p>
                      <a:pPr algn="just">
                        <a:lnSpc>
                          <a:spcPct val="115000"/>
                        </a:lnSpc>
                      </a:pPr>
                      <a:r>
                        <a:rPr lang="en-US" sz="1600" dirty="0">
                          <a:effectLst/>
                          <a:latin typeface="Arial" panose="020B0604020202020204" pitchFamily="34" charset="0"/>
                          <a:cs typeface="Arial" panose="020B0604020202020204" pitchFamily="34" charset="0"/>
                        </a:rPr>
                        <a:t>Line 1: Wastewater with TMAH and photoresist</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a16="http://schemas.microsoft.com/office/drawing/2014/main" val="4143532070"/>
                  </a:ext>
                </a:extLst>
              </a:tr>
              <a:tr h="2050071">
                <a:tc>
                  <a:txBody>
                    <a:bodyPr/>
                    <a:lstStyle/>
                    <a:p>
                      <a:pPr algn="just">
                        <a:lnSpc>
                          <a:spcPct val="115000"/>
                        </a:lnSpc>
                      </a:pPr>
                      <a:r>
                        <a:rPr lang="en-US" sz="1600">
                          <a:effectLst/>
                          <a:latin typeface="Arial" panose="020B0604020202020204" pitchFamily="34" charset="0"/>
                          <a:cs typeface="Arial" panose="020B0604020202020204" pitchFamily="34" charset="0"/>
                        </a:rPr>
                        <a:t>Wastewater, 800 kg/h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Sulfuric acid (98%), 5 kg/h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Sodium hydroxide, 2 kg/h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Deionized water, 300 kg/h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Electricity, 0.6 kWh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Resin, 35 kg/h</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dirty="0">
                          <a:effectLst/>
                          <a:latin typeface="Arial" panose="020B0604020202020204" pitchFamily="34" charset="0"/>
                          <a:cs typeface="Arial" panose="020B0604020202020204" pitchFamily="34" charset="0"/>
                        </a:rPr>
                        <a:t>Treated wastewater, 800 kg/h</a:t>
                      </a:r>
                      <a:endParaRPr lang="it-IT" sz="1400" dirty="0">
                        <a:effectLst/>
                        <a:latin typeface="Arial" panose="020B0604020202020204" pitchFamily="34" charset="0"/>
                        <a:cs typeface="Arial" panose="020B0604020202020204" pitchFamily="34" charset="0"/>
                      </a:endParaRPr>
                    </a:p>
                    <a:p>
                      <a:pPr algn="just">
                        <a:lnSpc>
                          <a:spcPct val="115000"/>
                        </a:lnSpc>
                      </a:pPr>
                      <a:r>
                        <a:rPr lang="en-US" sz="1600" dirty="0">
                          <a:effectLst/>
                          <a:latin typeface="Arial" panose="020B0604020202020204" pitchFamily="34" charset="0"/>
                          <a:cs typeface="Arial" panose="020B0604020202020204" pitchFamily="34" charset="0"/>
                        </a:rPr>
                        <a:t>Not </a:t>
                      </a:r>
                      <a:r>
                        <a:rPr lang="en-US" sz="1600" dirty="0" err="1">
                          <a:effectLst/>
                          <a:latin typeface="Arial" panose="020B0604020202020204" pitchFamily="34" charset="0"/>
                          <a:cs typeface="Arial" panose="020B0604020202020204" pitchFamily="34" charset="0"/>
                        </a:rPr>
                        <a:t>haz</a:t>
                      </a:r>
                      <a:r>
                        <a:rPr lang="en-US" sz="1600" dirty="0">
                          <a:effectLst/>
                          <a:latin typeface="Arial" panose="020B0604020202020204" pitchFamily="34" charset="0"/>
                          <a:cs typeface="Arial" panose="020B0604020202020204" pitchFamily="34" charset="0"/>
                        </a:rPr>
                        <a:t>. wastewater, 307 kg/h</a:t>
                      </a:r>
                      <a:endParaRPr lang="it-IT" sz="1400" dirty="0">
                        <a:effectLst/>
                        <a:latin typeface="Arial" panose="020B0604020202020204" pitchFamily="34" charset="0"/>
                        <a:cs typeface="Arial" panose="020B0604020202020204" pitchFamily="34" charset="0"/>
                      </a:endParaRPr>
                    </a:p>
                    <a:p>
                      <a:pPr algn="just">
                        <a:lnSpc>
                          <a:spcPct val="115000"/>
                        </a:lnSpc>
                      </a:pPr>
                      <a:r>
                        <a:rPr lang="en-US" sz="1600" dirty="0">
                          <a:effectLst/>
                          <a:latin typeface="Arial" panose="020B0604020202020204" pitchFamily="34" charset="0"/>
                          <a:cs typeface="Arial" panose="020B0604020202020204" pitchFamily="34" charset="0"/>
                        </a:rPr>
                        <a:t>Hazardous resin, 35 kg/year</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61232036"/>
                  </a:ext>
                </a:extLst>
              </a:tr>
              <a:tr h="669883">
                <a:tc gridSpan="2">
                  <a:txBody>
                    <a:bodyPr/>
                    <a:lstStyle/>
                    <a:p>
                      <a:pPr algn="just">
                        <a:lnSpc>
                          <a:spcPct val="115000"/>
                        </a:lnSpc>
                      </a:pPr>
                      <a:r>
                        <a:rPr lang="en-US" sz="1600">
                          <a:effectLst/>
                          <a:latin typeface="Arial" panose="020B0604020202020204" pitchFamily="34" charset="0"/>
                          <a:cs typeface="Arial" panose="020B0604020202020204" pitchFamily="34" charset="0"/>
                        </a:rPr>
                        <a:t>Line 2: Wastewater with NH4F (treated by external companies)</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a16="http://schemas.microsoft.com/office/drawing/2014/main" val="3720179007"/>
                  </a:ext>
                </a:extLst>
              </a:tr>
              <a:tr h="669883">
                <a:tc>
                  <a:txBody>
                    <a:bodyPr/>
                    <a:lstStyle/>
                    <a:p>
                      <a:pPr algn="just">
                        <a:lnSpc>
                          <a:spcPct val="115000"/>
                        </a:lnSpc>
                      </a:pPr>
                      <a:r>
                        <a:rPr lang="en-US" sz="1600">
                          <a:effectLst/>
                          <a:latin typeface="Arial" panose="020B0604020202020204" pitchFamily="34" charset="0"/>
                          <a:cs typeface="Arial" panose="020B0604020202020204" pitchFamily="34" charset="0"/>
                        </a:rPr>
                        <a:t> </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a:effectLst/>
                          <a:latin typeface="Arial" panose="020B0604020202020204" pitchFamily="34" charset="0"/>
                          <a:cs typeface="Arial" panose="020B0604020202020204" pitchFamily="34" charset="0"/>
                        </a:rPr>
                        <a:t>Hazardous wastewater, 60 kg/h</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62961"/>
                  </a:ext>
                </a:extLst>
              </a:tr>
              <a:tr h="669883">
                <a:tc gridSpan="2">
                  <a:txBody>
                    <a:bodyPr/>
                    <a:lstStyle/>
                    <a:p>
                      <a:pPr algn="just">
                        <a:lnSpc>
                          <a:spcPct val="115000"/>
                        </a:lnSpc>
                      </a:pPr>
                      <a:r>
                        <a:rPr lang="en-US" sz="1600" dirty="0">
                          <a:effectLst/>
                          <a:latin typeface="Arial" panose="020B0604020202020204" pitchFamily="34" charset="0"/>
                          <a:cs typeface="Arial" panose="020B0604020202020204" pitchFamily="34" charset="0"/>
                        </a:rPr>
                        <a:t>Line 3: Wastewater with nitrates, fluorides and acetic acid (SEZ), (treated by external companies)</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a16="http://schemas.microsoft.com/office/drawing/2014/main" val="2572142214"/>
                  </a:ext>
                </a:extLst>
              </a:tr>
              <a:tr h="669883">
                <a:tc>
                  <a:txBody>
                    <a:bodyPr/>
                    <a:lstStyle/>
                    <a:p>
                      <a:pPr algn="just">
                        <a:lnSpc>
                          <a:spcPct val="115000"/>
                        </a:lnSpc>
                      </a:pPr>
                      <a:r>
                        <a:rPr lang="en-US" sz="1600" dirty="0">
                          <a:effectLst/>
                          <a:latin typeface="Arial" panose="020B0604020202020204" pitchFamily="34" charset="0"/>
                          <a:cs typeface="Arial" panose="020B0604020202020204" pitchFamily="34" charset="0"/>
                        </a:rPr>
                        <a:t> </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dirty="0">
                          <a:effectLst/>
                          <a:latin typeface="Arial" panose="020B0604020202020204" pitchFamily="34" charset="0"/>
                          <a:cs typeface="Arial" panose="020B0604020202020204" pitchFamily="34" charset="0"/>
                        </a:rPr>
                        <a:t>Hazardous wastewater, 16.5 kg/h</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2021255"/>
                  </a:ext>
                </a:extLst>
              </a:tr>
            </a:tbl>
          </a:graphicData>
        </a:graphic>
      </p:graphicFrame>
      <p:sp>
        <p:nvSpPr>
          <p:cNvPr id="9" name="CasellaDiTesto 8">
            <a:extLst>
              <a:ext uri="{FF2B5EF4-FFF2-40B4-BE49-F238E27FC236}">
                <a16:creationId xmlns:a16="http://schemas.microsoft.com/office/drawing/2014/main" id="{70CE398F-473F-449B-AB50-AC77F984D6B8}"/>
              </a:ext>
            </a:extLst>
          </p:cNvPr>
          <p:cNvSpPr txBox="1"/>
          <p:nvPr/>
        </p:nvSpPr>
        <p:spPr>
          <a:xfrm>
            <a:off x="2761219" y="7571330"/>
            <a:ext cx="6538586" cy="954107"/>
          </a:xfrm>
          <a:prstGeom prst="rect">
            <a:avLst/>
          </a:prstGeom>
          <a:noFill/>
        </p:spPr>
        <p:txBody>
          <a:bodyPr wrap="square">
            <a:spAutoFit/>
          </a:bodyPr>
          <a:lstStyle/>
          <a:p>
            <a:r>
              <a:rPr lang="en-US" sz="2800" i="1" dirty="0">
                <a:effectLst/>
                <a:latin typeface="Arial" panose="020B0604020202020204" pitchFamily="34" charset="0"/>
                <a:ea typeface="Calibri" panose="020F0502020204030204" pitchFamily="34" charset="0"/>
                <a:cs typeface="Arial" panose="020B0604020202020204" pitchFamily="34" charset="0"/>
              </a:rPr>
              <a:t>System boundaries for the current wastewater treatment</a:t>
            </a:r>
            <a:endParaRPr lang="it-IT" sz="2800" dirty="0">
              <a:latin typeface="Arial" panose="020B0604020202020204" pitchFamily="34" charset="0"/>
              <a:cs typeface="Arial" panose="020B0604020202020204" pitchFamily="34" charset="0"/>
            </a:endParaRPr>
          </a:p>
        </p:txBody>
      </p:sp>
      <p:sp>
        <p:nvSpPr>
          <p:cNvPr id="13" name="Text Placeholder 18">
            <a:extLst>
              <a:ext uri="{FF2B5EF4-FFF2-40B4-BE49-F238E27FC236}">
                <a16:creationId xmlns:a16="http://schemas.microsoft.com/office/drawing/2014/main" id="{F9646E52-3E23-4677-8CD0-2CBF6CAC316E}"/>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LCA results</a:t>
            </a:r>
          </a:p>
          <a:p>
            <a:pPr marL="650229" lvl="1" indent="0">
              <a:buFont typeface="Arial"/>
              <a:buNone/>
            </a:pPr>
            <a:r>
              <a:rPr lang="en-GB" sz="2400" b="1" dirty="0">
                <a:solidFill>
                  <a:schemeClr val="accent2"/>
                </a:solidFill>
                <a:latin typeface="Arial" panose="020B0604020202020204" pitchFamily="34" charset="0"/>
                <a:cs typeface="Arial" panose="020B0604020202020204" pitchFamily="34" charset="0"/>
              </a:rPr>
              <a:t>Life Bitmaps processes             </a:t>
            </a:r>
            <a:r>
              <a:rPr lang="en-US" sz="2400" b="1" dirty="0">
                <a:solidFill>
                  <a:schemeClr val="accent3"/>
                </a:solidFill>
                <a:latin typeface="Arial" panose="020B0604020202020204" pitchFamily="34" charset="0"/>
                <a:ea typeface="Calibri" panose="020F0502020204030204" pitchFamily="34" charset="0"/>
                <a:cs typeface="Arial" panose="020B0604020202020204" pitchFamily="34" charset="0"/>
              </a:rPr>
              <a:t>Current wastewater treatment</a:t>
            </a:r>
            <a:endParaRPr lang="en-GB" sz="2400" b="1" dirty="0">
              <a:solidFill>
                <a:schemeClr val="accent3"/>
              </a:solidFill>
              <a:latin typeface="Arial" panose="020B0604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id="{5981B6FE-0598-47DB-BD93-389F2BA0E121}"/>
              </a:ext>
            </a:extLst>
          </p:cNvPr>
          <p:cNvSpPr/>
          <p:nvPr/>
        </p:nvSpPr>
        <p:spPr>
          <a:xfrm>
            <a:off x="4545655" y="537459"/>
            <a:ext cx="869149"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Vs</a:t>
            </a:r>
          </a:p>
        </p:txBody>
      </p:sp>
    </p:spTree>
    <p:extLst>
      <p:ext uri="{BB962C8B-B14F-4D97-AF65-F5344CB8AC3E}">
        <p14:creationId xmlns:p14="http://schemas.microsoft.com/office/powerpoint/2010/main" val="322844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891DD7F1-275D-4226-B77D-E1BC74A4BF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3469" y="1318147"/>
            <a:ext cx="3769895" cy="1005944"/>
          </a:xfrm>
          <a:prstGeom prst="rect">
            <a:avLst/>
          </a:prstGeom>
          <a:noFill/>
        </p:spPr>
      </p:pic>
      <p:pic>
        <p:nvPicPr>
          <p:cNvPr id="7" name="Immagine 6">
            <a:extLst>
              <a:ext uri="{FF2B5EF4-FFF2-40B4-BE49-F238E27FC236}">
                <a16:creationId xmlns:a16="http://schemas.microsoft.com/office/drawing/2014/main" id="{2C63DE6F-03E9-4E59-8929-11D4B792A9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0090" y="2205775"/>
            <a:ext cx="7077341" cy="4684944"/>
          </a:xfrm>
          <a:prstGeom prst="rect">
            <a:avLst/>
          </a:prstGeom>
          <a:noFill/>
        </p:spPr>
      </p:pic>
      <p:sp>
        <p:nvSpPr>
          <p:cNvPr id="9" name="CasellaDiTesto 8">
            <a:extLst>
              <a:ext uri="{FF2B5EF4-FFF2-40B4-BE49-F238E27FC236}">
                <a16:creationId xmlns:a16="http://schemas.microsoft.com/office/drawing/2014/main" id="{7AF5A210-A726-42AA-B0B6-5C1D92ED7388}"/>
              </a:ext>
            </a:extLst>
          </p:cNvPr>
          <p:cNvSpPr txBox="1"/>
          <p:nvPr/>
        </p:nvSpPr>
        <p:spPr>
          <a:xfrm>
            <a:off x="8382485" y="2734192"/>
            <a:ext cx="4225436" cy="3785652"/>
          </a:xfrm>
          <a:prstGeom prst="rect">
            <a:avLst/>
          </a:prstGeom>
          <a:noFill/>
        </p:spPr>
        <p:txBody>
          <a:bodyPr wrap="square">
            <a:spAutoFit/>
          </a:bodyPr>
          <a:lstStyle/>
          <a:p>
            <a:pPr algn="just"/>
            <a:r>
              <a:rPr lang="en-US" sz="2400" dirty="0">
                <a:effectLst/>
                <a:latin typeface="Arial" panose="020B0604020202020204" pitchFamily="34" charset="0"/>
                <a:ea typeface="Calibri" panose="020F0502020204030204" pitchFamily="34" charset="0"/>
                <a:cs typeface="Arial" panose="020B0604020202020204" pitchFamily="34" charset="0"/>
              </a:rPr>
              <a:t>The whole process improvement, with an impact decrease higher than 50%, is evident, mainly thanks to the TMAH process optimization. Comparable results are related to the other two lines, with the advantage of a process carried out within the same facility</a:t>
            </a:r>
            <a:endParaRPr lang="it-IT" sz="24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28E9ABE-B861-4DAD-A2ED-7477DE775763}"/>
              </a:ext>
            </a:extLst>
          </p:cNvPr>
          <p:cNvSpPr txBox="1"/>
          <p:nvPr/>
        </p:nvSpPr>
        <p:spPr>
          <a:xfrm>
            <a:off x="601181" y="7049856"/>
            <a:ext cx="6501008" cy="2062103"/>
          </a:xfrm>
          <a:prstGeom prst="rect">
            <a:avLst/>
          </a:prstGeom>
          <a:noFill/>
        </p:spPr>
        <p:txBody>
          <a:bodyPr wrap="square">
            <a:spAutoFit/>
          </a:bodyPr>
          <a:lstStyle/>
          <a:p>
            <a:r>
              <a:rPr lang="en-US" sz="3200" i="1" dirty="0">
                <a:effectLst/>
                <a:latin typeface="Arial" panose="020B0604020202020204" pitchFamily="34" charset="0"/>
                <a:ea typeface="Calibri" panose="020F0502020204030204" pitchFamily="34" charset="0"/>
                <a:cs typeface="Arial" panose="020B0604020202020204" pitchFamily="34" charset="0"/>
              </a:rPr>
              <a:t>Comparison between the current and the innovative options considering the total normalized and weighted results </a:t>
            </a:r>
            <a:endParaRPr lang="it-IT" sz="3200" dirty="0">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265F52E7-2B6D-464E-81FF-51BE8AE1584A}"/>
              </a:ext>
            </a:extLst>
          </p:cNvPr>
          <p:cNvPicPr>
            <a:picLocks noChangeAspect="1"/>
          </p:cNvPicPr>
          <p:nvPr/>
        </p:nvPicPr>
        <p:blipFill>
          <a:blip r:embed="rId4"/>
          <a:stretch>
            <a:fillRect/>
          </a:stretch>
        </p:blipFill>
        <p:spPr>
          <a:xfrm>
            <a:off x="7412527" y="6678929"/>
            <a:ext cx="5483493" cy="2853200"/>
          </a:xfrm>
          <a:prstGeom prst="rect">
            <a:avLst/>
          </a:prstGeom>
        </p:spPr>
      </p:pic>
      <p:sp>
        <p:nvSpPr>
          <p:cNvPr id="2" name="Text Placeholder 18">
            <a:extLst>
              <a:ext uri="{FF2B5EF4-FFF2-40B4-BE49-F238E27FC236}">
                <a16:creationId xmlns:a16="http://schemas.microsoft.com/office/drawing/2014/main" id="{E6234523-76BB-468C-808A-70C523B559B0}"/>
              </a:ext>
            </a:extLst>
          </p:cNvPr>
          <p:cNvSpPr txBox="1">
            <a:spLocks/>
          </p:cNvSpPr>
          <p:nvPr/>
        </p:nvSpPr>
        <p:spPr>
          <a:xfrm>
            <a:off x="351436" y="2166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LCA results</a:t>
            </a:r>
          </a:p>
          <a:p>
            <a:pPr marL="650229" lvl="1" indent="0">
              <a:buFont typeface="Arial"/>
              <a:buNone/>
            </a:pPr>
            <a:r>
              <a:rPr lang="en-GB" sz="2400" b="1" dirty="0">
                <a:solidFill>
                  <a:schemeClr val="accent2"/>
                </a:solidFill>
                <a:latin typeface="Arial" panose="020B0604020202020204" pitchFamily="34" charset="0"/>
                <a:cs typeface="Arial" panose="020B0604020202020204" pitchFamily="34" charset="0"/>
              </a:rPr>
              <a:t>Life Bitmaps processes             </a:t>
            </a:r>
            <a:r>
              <a:rPr lang="en-US" sz="2400" b="1" dirty="0">
                <a:solidFill>
                  <a:schemeClr val="accent3"/>
                </a:solidFill>
                <a:latin typeface="Arial" panose="020B0604020202020204" pitchFamily="34" charset="0"/>
                <a:ea typeface="Calibri" panose="020F0502020204030204" pitchFamily="34" charset="0"/>
                <a:cs typeface="Arial" panose="020B0604020202020204" pitchFamily="34" charset="0"/>
              </a:rPr>
              <a:t>Current wastewater treatment</a:t>
            </a:r>
            <a:endParaRPr lang="en-GB" sz="2400" b="1" dirty="0">
              <a:solidFill>
                <a:schemeClr val="accent3"/>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7734E604-A262-4D34-9154-C281912B109E}"/>
              </a:ext>
            </a:extLst>
          </p:cNvPr>
          <p:cNvSpPr/>
          <p:nvPr/>
        </p:nvSpPr>
        <p:spPr>
          <a:xfrm>
            <a:off x="4579315" y="592701"/>
            <a:ext cx="869149"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Vs</a:t>
            </a:r>
          </a:p>
        </p:txBody>
      </p:sp>
    </p:spTree>
    <p:extLst>
      <p:ext uri="{BB962C8B-B14F-4D97-AF65-F5344CB8AC3E}">
        <p14:creationId xmlns:p14="http://schemas.microsoft.com/office/powerpoint/2010/main" val="306546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75965E9-42B1-42BD-A518-7664ED931903}"/>
              </a:ext>
            </a:extLst>
          </p:cNvPr>
          <p:cNvSpPr txBox="1"/>
          <p:nvPr/>
        </p:nvSpPr>
        <p:spPr>
          <a:xfrm>
            <a:off x="676405" y="4337481"/>
            <a:ext cx="11828208" cy="4186531"/>
          </a:xfrm>
          <a:prstGeom prst="rect">
            <a:avLst/>
          </a:prstGeom>
          <a:solidFill>
            <a:srgbClr val="FFFFCC"/>
          </a:solidFill>
        </p:spPr>
        <p:txBody>
          <a:bodyPr wrap="square">
            <a:spAutoFit/>
          </a:bodyPr>
          <a:lstStyle/>
          <a:p>
            <a:pPr algn="just">
              <a:lnSpc>
                <a:spcPct val="115000"/>
              </a:lnSpc>
              <a:spcAft>
                <a:spcPts val="600"/>
              </a:spcAft>
            </a:pPr>
            <a:r>
              <a:rPr lang="en-GB" sz="2400" dirty="0">
                <a:effectLst/>
                <a:latin typeface="Arial" panose="020B0604020202020204" pitchFamily="34" charset="0"/>
                <a:ea typeface="Calibri" panose="020F0502020204030204" pitchFamily="34" charset="0"/>
                <a:cs typeface="Arial" panose="020B0604020202020204" pitchFamily="34" charset="0"/>
              </a:rPr>
              <a:t>CC capital costs (plant infrastructure, equipment cost and supporting parts)</a:t>
            </a:r>
            <a:endParaRPr lang="it-I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600"/>
              </a:spcAft>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VC variable operating costs (is the cost of materials and energy whose usage varies depending on the level of wastewater treatment. In VC, the labour cost is also considered).</a:t>
            </a:r>
            <a:endParaRPr lang="it-I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600"/>
              </a:spcAft>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WMC waste management costs (include landfill and incineration of waste. In the specific case it has been considered the cost of disposal of solid in landfill) </a:t>
            </a:r>
            <a:endParaRPr lang="it-I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600"/>
              </a:spcAft>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TC transport costs (in the specific case TC is included on WMC)</a:t>
            </a:r>
            <a:endParaRPr lang="it-IT"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600"/>
              </a:spcAft>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 revenue (in this specific case, S is the gain on non-disposal of wastewater in the specific plant off-site)</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0">
            <a:extLst>
              <a:ext uri="{FF2B5EF4-FFF2-40B4-BE49-F238E27FC236}">
                <a16:creationId xmlns:a16="http://schemas.microsoft.com/office/drawing/2014/main" id="{1BD4705A-3F5A-4EF2-9138-F35D07246F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8" name="Text Placeholder 18">
            <a:extLst>
              <a:ext uri="{FF2B5EF4-FFF2-40B4-BE49-F238E27FC236}">
                <a16:creationId xmlns:a16="http://schemas.microsoft.com/office/drawing/2014/main" id="{6952F938-9352-420D-ACAD-43971A8FCBE7}"/>
              </a:ext>
            </a:extLst>
          </p:cNvPr>
          <p:cNvSpPr txBox="1">
            <a:spLocks/>
          </p:cNvSpPr>
          <p:nvPr/>
        </p:nvSpPr>
        <p:spPr>
          <a:xfrm>
            <a:off x="199036" y="0"/>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a:t>
            </a:r>
            <a:r>
              <a:rPr lang="it-IT" sz="3200" b="1" dirty="0">
                <a:solidFill>
                  <a:schemeClr val="accent2"/>
                </a:solidFill>
                <a:latin typeface="Arial" panose="020B0604020202020204" pitchFamily="34" charset="0"/>
                <a:cs typeface="Arial" panose="020B0604020202020204" pitchFamily="34" charset="0"/>
              </a:rPr>
              <a:t>LCC </a:t>
            </a:r>
            <a:r>
              <a:rPr lang="it-IT" sz="3200" b="1" dirty="0" err="1">
                <a:solidFill>
                  <a:schemeClr val="accent2"/>
                </a:solidFill>
                <a:latin typeface="Arial" panose="020B0604020202020204" pitchFamily="34" charset="0"/>
                <a:cs typeface="Arial" panose="020B0604020202020204" pitchFamily="34" charset="0"/>
              </a:rPr>
              <a:t>methods</a:t>
            </a:r>
            <a:endParaRPr lang="en-GB" sz="3200" b="1" dirty="0">
              <a:solidFill>
                <a:schemeClr val="accent2"/>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ABA78146-41E2-4980-B789-B08A867CAED4}"/>
              </a:ext>
            </a:extLst>
          </p:cNvPr>
          <p:cNvSpPr txBox="1"/>
          <p:nvPr/>
        </p:nvSpPr>
        <p:spPr>
          <a:xfrm>
            <a:off x="1435461" y="2040851"/>
            <a:ext cx="10777416" cy="1200329"/>
          </a:xfrm>
          <a:prstGeom prst="rect">
            <a:avLst/>
          </a:prstGeom>
          <a:solidFill>
            <a:srgbClr val="FFFF66"/>
          </a:solidFill>
          <a:ln>
            <a:solidFill>
              <a:schemeClr val="accent2"/>
            </a:solidFill>
          </a:ln>
        </p:spPr>
        <p:txBody>
          <a:bodyPr wrap="square">
            <a:spAutoFit/>
          </a:bodyPr>
          <a:lstStyle/>
          <a:p>
            <a:pPr algn="l"/>
            <a:r>
              <a:rPr lang="en-GB" sz="3600" dirty="0">
                <a:effectLst/>
                <a:latin typeface="Arial" panose="020B0604020202020204" pitchFamily="34" charset="0"/>
                <a:ea typeface="Calibri" panose="020F0502020204030204" pitchFamily="34" charset="0"/>
                <a:cs typeface="Arial" panose="020B0604020202020204" pitchFamily="34" charset="0"/>
              </a:rPr>
              <a:t>LCC</a:t>
            </a:r>
          </a:p>
          <a:p>
            <a:r>
              <a:rPr lang="en-GB" sz="3600" dirty="0">
                <a:effectLst/>
                <a:latin typeface="Arial" panose="020B0604020202020204" pitchFamily="34" charset="0"/>
                <a:ea typeface="Calibri" panose="020F0502020204030204" pitchFamily="34" charset="0"/>
                <a:cs typeface="Arial" panose="020B0604020202020204" pitchFamily="34" charset="0"/>
              </a:rPr>
              <a:t>LCC = CC + VC + WMC + TC – S (€/functional unit) </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76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591428C7-F02D-4216-835A-7772A67730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6" name="Text Placeholder 18">
            <a:extLst>
              <a:ext uri="{FF2B5EF4-FFF2-40B4-BE49-F238E27FC236}">
                <a16:creationId xmlns:a16="http://schemas.microsoft.com/office/drawing/2014/main" id="{DCD9BEB8-84E8-4A0B-99F2-932D773D51FC}"/>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LCC results</a:t>
            </a:r>
          </a:p>
        </p:txBody>
      </p:sp>
      <p:graphicFrame>
        <p:nvGraphicFramePr>
          <p:cNvPr id="7" name="Tabella 6">
            <a:extLst>
              <a:ext uri="{FF2B5EF4-FFF2-40B4-BE49-F238E27FC236}">
                <a16:creationId xmlns:a16="http://schemas.microsoft.com/office/drawing/2014/main" id="{BC7F0305-C9D9-4DBC-9315-629AE759BE9A}"/>
              </a:ext>
            </a:extLst>
          </p:cNvPr>
          <p:cNvGraphicFramePr>
            <a:graphicFrameLocks noGrp="1"/>
          </p:cNvGraphicFramePr>
          <p:nvPr>
            <p:extLst>
              <p:ext uri="{D42A27DB-BD31-4B8C-83A1-F6EECF244321}">
                <p14:modId xmlns:p14="http://schemas.microsoft.com/office/powerpoint/2010/main" val="4287083720"/>
              </p:ext>
            </p:extLst>
          </p:nvPr>
        </p:nvGraphicFramePr>
        <p:xfrm>
          <a:off x="1465565" y="3349597"/>
          <a:ext cx="10556420" cy="2074291"/>
        </p:xfrm>
        <a:graphic>
          <a:graphicData uri="http://schemas.openxmlformats.org/drawingml/2006/table">
            <a:tbl>
              <a:tblPr firstRow="1" firstCol="1" bandRow="1">
                <a:tableStyleId>{C7B018BB-80A7-4F77-B60F-C8B233D01FF8}</a:tableStyleId>
              </a:tblPr>
              <a:tblGrid>
                <a:gridCol w="2639105">
                  <a:extLst>
                    <a:ext uri="{9D8B030D-6E8A-4147-A177-3AD203B41FA5}">
                      <a16:colId xmlns:a16="http://schemas.microsoft.com/office/drawing/2014/main" val="2572122542"/>
                    </a:ext>
                  </a:extLst>
                </a:gridCol>
                <a:gridCol w="2639105">
                  <a:extLst>
                    <a:ext uri="{9D8B030D-6E8A-4147-A177-3AD203B41FA5}">
                      <a16:colId xmlns:a16="http://schemas.microsoft.com/office/drawing/2014/main" val="4267892866"/>
                    </a:ext>
                  </a:extLst>
                </a:gridCol>
                <a:gridCol w="2639105">
                  <a:extLst>
                    <a:ext uri="{9D8B030D-6E8A-4147-A177-3AD203B41FA5}">
                      <a16:colId xmlns:a16="http://schemas.microsoft.com/office/drawing/2014/main" val="3931790345"/>
                    </a:ext>
                  </a:extLst>
                </a:gridCol>
                <a:gridCol w="2639105">
                  <a:extLst>
                    <a:ext uri="{9D8B030D-6E8A-4147-A177-3AD203B41FA5}">
                      <a16:colId xmlns:a16="http://schemas.microsoft.com/office/drawing/2014/main" val="102103621"/>
                    </a:ext>
                  </a:extLst>
                </a:gridCol>
              </a:tblGrid>
              <a:tr h="260611">
                <a:tc>
                  <a:txBody>
                    <a:bodyPr/>
                    <a:lstStyle/>
                    <a:p>
                      <a:pPr algn="just">
                        <a:lnSpc>
                          <a:spcPct val="115000"/>
                        </a:lnSpc>
                        <a:spcAft>
                          <a:spcPts val="600"/>
                        </a:spcAft>
                      </a:pPr>
                      <a:r>
                        <a:rPr lang="en-GB" sz="1800" dirty="0">
                          <a:effectLst/>
                          <a:latin typeface="Arial" panose="020B0604020202020204" pitchFamily="34" charset="0"/>
                          <a:cs typeface="Arial" panose="020B0604020202020204" pitchFamily="34" charset="0"/>
                        </a:rPr>
                        <a:t> Item </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dirty="0">
                          <a:effectLst/>
                          <a:latin typeface="Arial" panose="020B0604020202020204" pitchFamily="34" charset="0"/>
                          <a:cs typeface="Arial" panose="020B0604020202020204" pitchFamily="34" charset="0"/>
                        </a:rPr>
                        <a:t>€/year</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€/m</a:t>
                      </a:r>
                      <a:r>
                        <a:rPr lang="en-GB" sz="1800" baseline="30000">
                          <a:effectLst/>
                          <a:latin typeface="Arial" panose="020B0604020202020204" pitchFamily="34" charset="0"/>
                          <a:cs typeface="Arial" panose="020B0604020202020204" pitchFamily="34" charset="0"/>
                        </a:rPr>
                        <a:t>3</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Note</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90346761"/>
                  </a:ext>
                </a:extLst>
              </a:tr>
              <a:tr h="537437">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Raw materials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3,570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0.56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Sulfuric acid (0.15 €/kg); water 0.0001 €/kg.</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8115370"/>
                  </a:ext>
                </a:extLst>
              </a:tr>
              <a:tr h="260611">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Personal costs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17,500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2.76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Estimated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2978448"/>
                  </a:ext>
                </a:extLst>
              </a:tr>
              <a:tr h="260611">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Disposal cost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No production of residual solid to disposal</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12959196"/>
                  </a:ext>
                </a:extLst>
              </a:tr>
              <a:tr h="209367">
                <a:tc>
                  <a:txBody>
                    <a:bodyPr/>
                    <a:lstStyle/>
                    <a:p>
                      <a:pPr algn="just">
                        <a:lnSpc>
                          <a:spcPct val="115000"/>
                        </a:lnSpc>
                        <a:spcAft>
                          <a:spcPts val="600"/>
                        </a:spcAft>
                      </a:pPr>
                      <a:r>
                        <a:rPr lang="en-GB" sz="1800" dirty="0">
                          <a:effectLst/>
                          <a:latin typeface="Arial" panose="020B0604020202020204" pitchFamily="34" charset="0"/>
                          <a:cs typeface="Arial" panose="020B0604020202020204" pitchFamily="34" charset="0"/>
                        </a:rPr>
                        <a:t>Power </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63,360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a:effectLst/>
                          <a:latin typeface="Arial" panose="020B0604020202020204" pitchFamily="34" charset="0"/>
                          <a:cs typeface="Arial" panose="020B0604020202020204" pitchFamily="34" charset="0"/>
                        </a:rPr>
                        <a:t> €    10.00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800" dirty="0">
                          <a:effectLst/>
                          <a:latin typeface="Arial" panose="020B0604020202020204" pitchFamily="34" charset="0"/>
                          <a:cs typeface="Arial" panose="020B0604020202020204" pitchFamily="34" charset="0"/>
                        </a:rPr>
                        <a:t>Energy cost (0.1 /kWh)</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7978918"/>
                  </a:ext>
                </a:extLst>
              </a:tr>
            </a:tbl>
          </a:graphicData>
        </a:graphic>
      </p:graphicFrame>
      <p:sp>
        <p:nvSpPr>
          <p:cNvPr id="9" name="CasellaDiTesto 8">
            <a:extLst>
              <a:ext uri="{FF2B5EF4-FFF2-40B4-BE49-F238E27FC236}">
                <a16:creationId xmlns:a16="http://schemas.microsoft.com/office/drawing/2014/main" id="{07C5BA09-641B-4C73-9370-48B26F3004DF}"/>
              </a:ext>
            </a:extLst>
          </p:cNvPr>
          <p:cNvSpPr txBox="1"/>
          <p:nvPr/>
        </p:nvSpPr>
        <p:spPr>
          <a:xfrm>
            <a:off x="421014" y="2171297"/>
            <a:ext cx="12162772" cy="847091"/>
          </a:xfrm>
          <a:prstGeom prst="rect">
            <a:avLst/>
          </a:prstGeom>
          <a:solidFill>
            <a:srgbClr val="CCFFCC"/>
          </a:solidFill>
        </p:spPr>
        <p:txBody>
          <a:bodyPr wrap="square">
            <a:spAutoFit/>
          </a:bodyPr>
          <a:lstStyle/>
          <a:p>
            <a:pPr algn="just">
              <a:lnSpc>
                <a:spcPct val="115000"/>
              </a:lnSpc>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The Direct Fixed Capital (DFC) = 900,000.00 € (equipment cost, piping, engineering, …) (real quotation). </a:t>
            </a:r>
          </a:p>
          <a:p>
            <a:pPr algn="just">
              <a:lnSpc>
                <a:spcPct val="115000"/>
              </a:lnSpc>
              <a:spcAft>
                <a:spcPts val="600"/>
              </a:spcAft>
            </a:pPr>
            <a:r>
              <a:rPr lang="en-GB" sz="2000" dirty="0">
                <a:effectLst/>
                <a:latin typeface="Arial" panose="020B0604020202020204" pitchFamily="34" charset="0"/>
                <a:ea typeface="Calibri" panose="020F0502020204030204" pitchFamily="34" charset="0"/>
                <a:cs typeface="Arial" panose="020B0604020202020204" pitchFamily="34" charset="0"/>
              </a:rPr>
              <a:t>Straight line depreciation over 10 years is considered with an index of 7.7. </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24C42CF2-6430-4834-B517-5FA955A974FD}"/>
              </a:ext>
            </a:extLst>
          </p:cNvPr>
          <p:cNvSpPr txBox="1"/>
          <p:nvPr/>
        </p:nvSpPr>
        <p:spPr>
          <a:xfrm>
            <a:off x="1039661" y="1526092"/>
            <a:ext cx="10045874" cy="646331"/>
          </a:xfrm>
          <a:prstGeom prst="rect">
            <a:avLst/>
          </a:prstGeom>
          <a:noFill/>
        </p:spPr>
        <p:txBody>
          <a:bodyPr wrap="square" rtlCol="0">
            <a:spAutoFit/>
          </a:bodyPr>
          <a:lstStyle/>
          <a:p>
            <a:r>
              <a:rPr lang="it-IT" b="1" dirty="0">
                <a:solidFill>
                  <a:schemeClr val="accent2"/>
                </a:solidFill>
                <a:latin typeface="Arial" panose="020B0604020202020204" pitchFamily="34" charset="0"/>
                <a:cs typeface="Arial" panose="020B0604020202020204" pitchFamily="34" charset="0"/>
              </a:rPr>
              <a:t>TMAH treatment</a:t>
            </a:r>
          </a:p>
        </p:txBody>
      </p:sp>
      <p:graphicFrame>
        <p:nvGraphicFramePr>
          <p:cNvPr id="13" name="Grafico 12">
            <a:extLst>
              <a:ext uri="{FF2B5EF4-FFF2-40B4-BE49-F238E27FC236}">
                <a16:creationId xmlns:a16="http://schemas.microsoft.com/office/drawing/2014/main" id="{C0761913-DC1A-43BE-98F2-E787DB8B56E7}"/>
              </a:ext>
            </a:extLst>
          </p:cNvPr>
          <p:cNvGraphicFramePr/>
          <p:nvPr>
            <p:extLst>
              <p:ext uri="{D42A27DB-BD31-4B8C-83A1-F6EECF244321}">
                <p14:modId xmlns:p14="http://schemas.microsoft.com/office/powerpoint/2010/main" val="282521190"/>
              </p:ext>
            </p:extLst>
          </p:nvPr>
        </p:nvGraphicFramePr>
        <p:xfrm>
          <a:off x="199036" y="6092879"/>
          <a:ext cx="5331336" cy="35964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ico 13">
            <a:extLst>
              <a:ext uri="{FF2B5EF4-FFF2-40B4-BE49-F238E27FC236}">
                <a16:creationId xmlns:a16="http://schemas.microsoft.com/office/drawing/2014/main" id="{F6A67158-823C-4FE2-9CB8-ED554CC1CF9F}"/>
              </a:ext>
            </a:extLst>
          </p:cNvPr>
          <p:cNvGraphicFramePr/>
          <p:nvPr>
            <p:extLst>
              <p:ext uri="{D42A27DB-BD31-4B8C-83A1-F6EECF244321}">
                <p14:modId xmlns:p14="http://schemas.microsoft.com/office/powerpoint/2010/main" val="2315008527"/>
              </p:ext>
            </p:extLst>
          </p:nvPr>
        </p:nvGraphicFramePr>
        <p:xfrm>
          <a:off x="6502400" y="6156942"/>
          <a:ext cx="5331336" cy="3326086"/>
        </p:xfrm>
        <a:graphic>
          <a:graphicData uri="http://schemas.openxmlformats.org/drawingml/2006/chart">
            <c:chart xmlns:c="http://schemas.openxmlformats.org/drawingml/2006/chart" xmlns:r="http://schemas.openxmlformats.org/officeDocument/2006/relationships" r:id="rId4"/>
          </a:graphicData>
        </a:graphic>
      </p:graphicFrame>
      <p:sp>
        <p:nvSpPr>
          <p:cNvPr id="12" name="CasellaDiTesto 11">
            <a:extLst>
              <a:ext uri="{FF2B5EF4-FFF2-40B4-BE49-F238E27FC236}">
                <a16:creationId xmlns:a16="http://schemas.microsoft.com/office/drawing/2014/main" id="{2C56EE7D-45BA-4034-9B98-0C45405762C8}"/>
              </a:ext>
            </a:extLst>
          </p:cNvPr>
          <p:cNvSpPr txBox="1"/>
          <p:nvPr/>
        </p:nvSpPr>
        <p:spPr>
          <a:xfrm>
            <a:off x="5616433" y="6364071"/>
            <a:ext cx="6501008" cy="461665"/>
          </a:xfrm>
          <a:prstGeom prst="rect">
            <a:avLst/>
          </a:prstGeom>
          <a:noFill/>
        </p:spPr>
        <p:txBody>
          <a:bodyPr wrap="square">
            <a:spAutoFit/>
          </a:bodyPr>
          <a:lstStyle/>
          <a:p>
            <a:r>
              <a:rPr lang="en-GB" sz="2400" b="1" i="1" dirty="0">
                <a:solidFill>
                  <a:srgbClr val="00B050"/>
                </a:solidFill>
                <a:effectLst/>
                <a:latin typeface="Arial" panose="020B0604020202020204" pitchFamily="34" charset="0"/>
                <a:ea typeface="Calibri" panose="020F0502020204030204" pitchFamily="34" charset="0"/>
                <a:cs typeface="Arial" panose="020B0604020202020204" pitchFamily="34" charset="0"/>
              </a:rPr>
              <a:t>Operating variable costs </a:t>
            </a:r>
            <a:endParaRPr lang="it-IT" sz="2400" b="1" dirty="0">
              <a:solidFill>
                <a:srgbClr val="00B050"/>
              </a:solidFill>
              <a:latin typeface="Arial" panose="020B0604020202020204" pitchFamily="34" charset="0"/>
              <a:cs typeface="Arial" panose="020B0604020202020204" pitchFamily="34" charset="0"/>
            </a:endParaRPr>
          </a:p>
        </p:txBody>
      </p:sp>
      <p:sp>
        <p:nvSpPr>
          <p:cNvPr id="2" name="Ovale 1">
            <a:extLst>
              <a:ext uri="{FF2B5EF4-FFF2-40B4-BE49-F238E27FC236}">
                <a16:creationId xmlns:a16="http://schemas.microsoft.com/office/drawing/2014/main" id="{0CCB43E8-B513-436E-9BAA-9F0E56BEF1EC}"/>
              </a:ext>
            </a:extLst>
          </p:cNvPr>
          <p:cNvSpPr/>
          <p:nvPr/>
        </p:nvSpPr>
        <p:spPr>
          <a:xfrm>
            <a:off x="1390389" y="8505173"/>
            <a:ext cx="814192" cy="4384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 name="Connettore 2 4">
            <a:extLst>
              <a:ext uri="{FF2B5EF4-FFF2-40B4-BE49-F238E27FC236}">
                <a16:creationId xmlns:a16="http://schemas.microsoft.com/office/drawing/2014/main" id="{38A10841-1DBC-47A4-BF4B-762230751C85}"/>
              </a:ext>
            </a:extLst>
          </p:cNvPr>
          <p:cNvCxnSpPr>
            <a:stCxn id="2" idx="1"/>
          </p:cNvCxnSpPr>
          <p:nvPr/>
        </p:nvCxnSpPr>
        <p:spPr>
          <a:xfrm flipH="1" flipV="1">
            <a:off x="526093" y="5010411"/>
            <a:ext cx="983532" cy="35589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CasellaDiTesto 7">
            <a:extLst>
              <a:ext uri="{FF2B5EF4-FFF2-40B4-BE49-F238E27FC236}">
                <a16:creationId xmlns:a16="http://schemas.microsoft.com/office/drawing/2014/main" id="{CADEA220-551F-4EC8-82BE-E9649A2F3514}"/>
              </a:ext>
            </a:extLst>
          </p:cNvPr>
          <p:cNvSpPr txBox="1"/>
          <p:nvPr/>
        </p:nvSpPr>
        <p:spPr>
          <a:xfrm>
            <a:off x="0" y="4425636"/>
            <a:ext cx="1151014" cy="830997"/>
          </a:xfrm>
          <a:prstGeom prst="rect">
            <a:avLst/>
          </a:prstGeom>
          <a:noFill/>
        </p:spPr>
        <p:txBody>
          <a:bodyPr wrap="square" rtlCol="0">
            <a:spAutoFit/>
          </a:bodyPr>
          <a:lstStyle/>
          <a:p>
            <a:r>
              <a:rPr lang="it-IT" sz="1600" b="1" dirty="0">
                <a:solidFill>
                  <a:srgbClr val="FF0000"/>
                </a:solidFill>
                <a:latin typeface="Arial" panose="020B0604020202020204" pitchFamily="34" charset="0"/>
                <a:cs typeface="Arial" panose="020B0604020202020204" pitchFamily="34" charset="0"/>
              </a:rPr>
              <a:t>60% of the </a:t>
            </a:r>
            <a:r>
              <a:rPr lang="it-IT" sz="1600" b="1" dirty="0" err="1">
                <a:solidFill>
                  <a:srgbClr val="FF0000"/>
                </a:solidFill>
                <a:latin typeface="Arial" panose="020B0604020202020204" pitchFamily="34" charset="0"/>
                <a:cs typeface="Arial" panose="020B0604020202020204" pitchFamily="34" charset="0"/>
              </a:rPr>
              <a:t>total</a:t>
            </a:r>
            <a:r>
              <a:rPr lang="it-IT" sz="1600" b="1" dirty="0">
                <a:solidFill>
                  <a:srgbClr val="FF0000"/>
                </a:solidFill>
                <a:latin typeface="Arial" panose="020B0604020202020204" pitchFamily="34" charset="0"/>
                <a:cs typeface="Arial" panose="020B0604020202020204" pitchFamily="34" charset="0"/>
              </a:rPr>
              <a:t> cost</a:t>
            </a:r>
          </a:p>
        </p:txBody>
      </p:sp>
      <p:sp>
        <p:nvSpPr>
          <p:cNvPr id="15" name="CasellaDiTesto 14">
            <a:extLst>
              <a:ext uri="{FF2B5EF4-FFF2-40B4-BE49-F238E27FC236}">
                <a16:creationId xmlns:a16="http://schemas.microsoft.com/office/drawing/2014/main" id="{C3C05D2C-FF72-4261-84E5-AB1FE2767A30}"/>
              </a:ext>
            </a:extLst>
          </p:cNvPr>
          <p:cNvSpPr txBox="1"/>
          <p:nvPr/>
        </p:nvSpPr>
        <p:spPr>
          <a:xfrm>
            <a:off x="6947324" y="7055850"/>
            <a:ext cx="3839227" cy="1015663"/>
          </a:xfrm>
          <a:prstGeom prst="rect">
            <a:avLst/>
          </a:prstGeom>
          <a:noFill/>
        </p:spPr>
        <p:txBody>
          <a:bodyPr wrap="square">
            <a:spAutoFit/>
          </a:bodyPr>
          <a:lstStyle/>
          <a:p>
            <a:r>
              <a:rPr lang="en-US" sz="2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Energy cost represents about 75% of variable operating costs </a:t>
            </a:r>
            <a:endParaRPr lang="it-IT" sz="2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94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3BB53C66-A53A-4B9D-B8D8-8B1DBF8FE26C}"/>
              </a:ext>
            </a:extLst>
          </p:cNvPr>
          <p:cNvGraphicFramePr/>
          <p:nvPr>
            <p:extLst>
              <p:ext uri="{D42A27DB-BD31-4B8C-83A1-F6EECF244321}">
                <p14:modId xmlns:p14="http://schemas.microsoft.com/office/powerpoint/2010/main" val="3422261311"/>
              </p:ext>
            </p:extLst>
          </p:nvPr>
        </p:nvGraphicFramePr>
        <p:xfrm>
          <a:off x="734163" y="2617940"/>
          <a:ext cx="6029891" cy="5386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co 3">
            <a:extLst>
              <a:ext uri="{FF2B5EF4-FFF2-40B4-BE49-F238E27FC236}">
                <a16:creationId xmlns:a16="http://schemas.microsoft.com/office/drawing/2014/main" id="{BE28FFEA-621F-4CB7-8FA5-4B7324F563DF}"/>
              </a:ext>
            </a:extLst>
          </p:cNvPr>
          <p:cNvGraphicFramePr/>
          <p:nvPr>
            <p:extLst>
              <p:ext uri="{D42A27DB-BD31-4B8C-83A1-F6EECF244321}">
                <p14:modId xmlns:p14="http://schemas.microsoft.com/office/powerpoint/2010/main" val="2559941324"/>
              </p:ext>
            </p:extLst>
          </p:nvPr>
        </p:nvGraphicFramePr>
        <p:xfrm>
          <a:off x="6864262" y="3039648"/>
          <a:ext cx="6029891" cy="426302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0">
            <a:extLst>
              <a:ext uri="{FF2B5EF4-FFF2-40B4-BE49-F238E27FC236}">
                <a16:creationId xmlns:a16="http://schemas.microsoft.com/office/drawing/2014/main" id="{FDC6F94B-13F2-41AE-A320-151CA0FAF5E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8" name="Text Placeholder 18">
            <a:extLst>
              <a:ext uri="{FF2B5EF4-FFF2-40B4-BE49-F238E27FC236}">
                <a16:creationId xmlns:a16="http://schemas.microsoft.com/office/drawing/2014/main" id="{7AFBD4ED-6190-4A8B-BD34-568E89A10D64}"/>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LCC results</a:t>
            </a:r>
          </a:p>
        </p:txBody>
      </p:sp>
      <p:sp>
        <p:nvSpPr>
          <p:cNvPr id="10" name="CasellaDiTesto 9">
            <a:extLst>
              <a:ext uri="{FF2B5EF4-FFF2-40B4-BE49-F238E27FC236}">
                <a16:creationId xmlns:a16="http://schemas.microsoft.com/office/drawing/2014/main" id="{C2F9642A-B368-4EAA-887B-756A473B0BFF}"/>
              </a:ext>
            </a:extLst>
          </p:cNvPr>
          <p:cNvSpPr txBox="1"/>
          <p:nvPr/>
        </p:nvSpPr>
        <p:spPr>
          <a:xfrm>
            <a:off x="1039661" y="1526092"/>
            <a:ext cx="10045874" cy="646331"/>
          </a:xfrm>
          <a:prstGeom prst="rect">
            <a:avLst/>
          </a:prstGeom>
          <a:noFill/>
        </p:spPr>
        <p:txBody>
          <a:bodyPr wrap="square" rtlCol="0">
            <a:spAutoFit/>
          </a:bodyPr>
          <a:lstStyle/>
          <a:p>
            <a:r>
              <a:rPr lang="it-IT" b="1" dirty="0">
                <a:solidFill>
                  <a:schemeClr val="accent2"/>
                </a:solidFill>
                <a:latin typeface="Arial" panose="020B0604020202020204" pitchFamily="34" charset="0"/>
                <a:cs typeface="Arial" panose="020B0604020202020204" pitchFamily="34" charset="0"/>
              </a:rPr>
              <a:t>TMAH treatment</a:t>
            </a:r>
          </a:p>
        </p:txBody>
      </p:sp>
      <p:sp>
        <p:nvSpPr>
          <p:cNvPr id="12" name="CasellaDiTesto 11">
            <a:extLst>
              <a:ext uri="{FF2B5EF4-FFF2-40B4-BE49-F238E27FC236}">
                <a16:creationId xmlns:a16="http://schemas.microsoft.com/office/drawing/2014/main" id="{21FF50BD-3D64-46F6-865F-150F32973BB9}"/>
              </a:ext>
            </a:extLst>
          </p:cNvPr>
          <p:cNvSpPr txBox="1"/>
          <p:nvPr/>
        </p:nvSpPr>
        <p:spPr>
          <a:xfrm>
            <a:off x="530256" y="8222562"/>
            <a:ext cx="12275508" cy="1041247"/>
          </a:xfrm>
          <a:prstGeom prst="rect">
            <a:avLst/>
          </a:prstGeom>
          <a:noFill/>
        </p:spPr>
        <p:txBody>
          <a:bodyPr wrap="square">
            <a:spAutoFit/>
          </a:bodyPr>
          <a:lstStyle/>
          <a:p>
            <a:pPr algn="just">
              <a:lnSpc>
                <a:spcPct val="115000"/>
              </a:lnSpc>
              <a:spcAft>
                <a:spcPts val="600"/>
              </a:spcAft>
            </a:pPr>
            <a:r>
              <a:rPr lang="en-GB" sz="2800" dirty="0">
                <a:effectLst/>
                <a:latin typeface="Arial" panose="020B0604020202020204" pitchFamily="34" charset="0"/>
                <a:ea typeface="Calibri" panose="020F0502020204030204" pitchFamily="34" charset="0"/>
                <a:cs typeface="Arial" panose="020B0604020202020204" pitchFamily="34" charset="0"/>
              </a:rPr>
              <a:t>The total annual cost is to 33.31 €/m</a:t>
            </a:r>
            <a:r>
              <a:rPr lang="en-GB" sz="2800" baseline="30000" dirty="0">
                <a:effectLst/>
                <a:latin typeface="Arial" panose="020B0604020202020204" pitchFamily="34" charset="0"/>
                <a:ea typeface="Calibri" panose="020F0502020204030204" pitchFamily="34" charset="0"/>
                <a:cs typeface="Arial" panose="020B0604020202020204" pitchFamily="34" charset="0"/>
              </a:rPr>
              <a:t>3</a:t>
            </a:r>
            <a:r>
              <a:rPr lang="en-GB" sz="2800" dirty="0">
                <a:effectLst/>
                <a:latin typeface="Arial" panose="020B0604020202020204" pitchFamily="34" charset="0"/>
                <a:ea typeface="Calibri" panose="020F0502020204030204" pitchFamily="34" charset="0"/>
                <a:cs typeface="Arial" panose="020B0604020202020204" pitchFamily="34" charset="0"/>
              </a:rPr>
              <a:t> of TMAH effluent including OPEX, depreciation and contingency, instead the actual disposal cost is 45.6 €/m</a:t>
            </a:r>
            <a:r>
              <a:rPr lang="en-GB" sz="2800" baseline="30000" dirty="0">
                <a:effectLst/>
                <a:latin typeface="Arial" panose="020B0604020202020204" pitchFamily="34" charset="0"/>
                <a:ea typeface="Calibri" panose="020F0502020204030204" pitchFamily="34" charset="0"/>
                <a:cs typeface="Arial" panose="020B0604020202020204" pitchFamily="34" charset="0"/>
              </a:rPr>
              <a:t>3</a:t>
            </a:r>
            <a:r>
              <a:rPr lang="en-GB" sz="2800" dirty="0">
                <a:effectLst/>
                <a:latin typeface="Arial" panose="020B0604020202020204" pitchFamily="34" charset="0"/>
                <a:ea typeface="Calibri" panose="020F0502020204030204" pitchFamily="34" charset="0"/>
                <a:cs typeface="Arial" panose="020B0604020202020204" pitchFamily="34" charset="0"/>
              </a:rPr>
              <a:t>.</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Ovale 1">
            <a:extLst>
              <a:ext uri="{FF2B5EF4-FFF2-40B4-BE49-F238E27FC236}">
                <a16:creationId xmlns:a16="http://schemas.microsoft.com/office/drawing/2014/main" id="{4941EA55-0A5F-488A-8073-7704C4B8F3C5}"/>
              </a:ext>
            </a:extLst>
          </p:cNvPr>
          <p:cNvSpPr/>
          <p:nvPr/>
        </p:nvSpPr>
        <p:spPr>
          <a:xfrm>
            <a:off x="734163" y="3732756"/>
            <a:ext cx="1858725" cy="6388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726718AE-0922-47A3-9C02-D1B605B78B98}"/>
              </a:ext>
            </a:extLst>
          </p:cNvPr>
          <p:cNvCxnSpPr/>
          <p:nvPr/>
        </p:nvCxnSpPr>
        <p:spPr>
          <a:xfrm flipH="1">
            <a:off x="734163" y="4371584"/>
            <a:ext cx="543492" cy="8893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id="{5FF7B50D-9ADF-4CC3-8812-D0CB6FB4C06C}"/>
              </a:ext>
            </a:extLst>
          </p:cNvPr>
          <p:cNvSpPr txBox="1"/>
          <p:nvPr/>
        </p:nvSpPr>
        <p:spPr>
          <a:xfrm>
            <a:off x="-1586979" y="5240638"/>
            <a:ext cx="6501008" cy="400110"/>
          </a:xfrm>
          <a:prstGeom prst="rect">
            <a:avLst/>
          </a:prstGeom>
          <a:noFill/>
        </p:spPr>
        <p:txBody>
          <a:bodyPr wrap="square">
            <a:spAutoFit/>
          </a:bodyPr>
          <a:lstStyle/>
          <a:p>
            <a:r>
              <a:rPr lang="en-US" sz="2000" b="1" dirty="0">
                <a:solidFill>
                  <a:srgbClr val="FF0000"/>
                </a:solidFill>
                <a:effectLst/>
                <a:ea typeface="Calibri" panose="020F0502020204030204" pitchFamily="34" charset="0"/>
                <a:cs typeface="Arial" panose="020B0604020202020204" pitchFamily="34" charset="0"/>
              </a:rPr>
              <a:t>the most relevant cost item</a:t>
            </a:r>
            <a:endParaRPr lang="it-IT" sz="2000" b="1" dirty="0">
              <a:solidFill>
                <a:srgbClr val="FF0000"/>
              </a:solidFill>
            </a:endParaRPr>
          </a:p>
        </p:txBody>
      </p:sp>
    </p:spTree>
    <p:extLst>
      <p:ext uri="{BB962C8B-B14F-4D97-AF65-F5344CB8AC3E}">
        <p14:creationId xmlns:p14="http://schemas.microsoft.com/office/powerpoint/2010/main" val="226877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BD24E62C-9F2C-46E1-800B-6898C421AE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6" name="Text Placeholder 18">
            <a:extLst>
              <a:ext uri="{FF2B5EF4-FFF2-40B4-BE49-F238E27FC236}">
                <a16:creationId xmlns:a16="http://schemas.microsoft.com/office/drawing/2014/main" id="{678D5A4B-967C-44C8-AB2C-7AC6310ADDD0}"/>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LCC results</a:t>
            </a:r>
          </a:p>
        </p:txBody>
      </p:sp>
      <p:sp>
        <p:nvSpPr>
          <p:cNvPr id="8" name="CasellaDiTesto 7">
            <a:extLst>
              <a:ext uri="{FF2B5EF4-FFF2-40B4-BE49-F238E27FC236}">
                <a16:creationId xmlns:a16="http://schemas.microsoft.com/office/drawing/2014/main" id="{C6D06863-C61A-4233-A52A-F4834A089F13}"/>
              </a:ext>
            </a:extLst>
          </p:cNvPr>
          <p:cNvSpPr txBox="1"/>
          <p:nvPr/>
        </p:nvSpPr>
        <p:spPr>
          <a:xfrm>
            <a:off x="1039661" y="1526092"/>
            <a:ext cx="10045874" cy="646331"/>
          </a:xfrm>
          <a:prstGeom prst="rect">
            <a:avLst/>
          </a:prstGeom>
          <a:noFill/>
        </p:spPr>
        <p:txBody>
          <a:bodyPr wrap="square" rtlCol="0">
            <a:spAutoFit/>
          </a:bodyPr>
          <a:lstStyle/>
          <a:p>
            <a:r>
              <a:rPr lang="it-IT" b="1" dirty="0">
                <a:solidFill>
                  <a:schemeClr val="accent2"/>
                </a:solidFill>
                <a:latin typeface="Arial" panose="020B0604020202020204" pitchFamily="34" charset="0"/>
                <a:cs typeface="Arial" panose="020B0604020202020204" pitchFamily="34" charset="0"/>
              </a:rPr>
              <a:t>BOE treatment</a:t>
            </a:r>
          </a:p>
        </p:txBody>
      </p:sp>
      <p:graphicFrame>
        <p:nvGraphicFramePr>
          <p:cNvPr id="9" name="Tabella 8">
            <a:extLst>
              <a:ext uri="{FF2B5EF4-FFF2-40B4-BE49-F238E27FC236}">
                <a16:creationId xmlns:a16="http://schemas.microsoft.com/office/drawing/2014/main" id="{2B52655A-EF1A-4246-A0CB-D9D5746BF950}"/>
              </a:ext>
            </a:extLst>
          </p:cNvPr>
          <p:cNvGraphicFramePr>
            <a:graphicFrameLocks noGrp="1"/>
          </p:cNvGraphicFramePr>
          <p:nvPr>
            <p:extLst>
              <p:ext uri="{D42A27DB-BD31-4B8C-83A1-F6EECF244321}">
                <p14:modId xmlns:p14="http://schemas.microsoft.com/office/powerpoint/2010/main" val="2033608628"/>
              </p:ext>
            </p:extLst>
          </p:nvPr>
        </p:nvGraphicFramePr>
        <p:xfrm>
          <a:off x="922670" y="2968850"/>
          <a:ext cx="10968388" cy="2123948"/>
        </p:xfrm>
        <a:graphic>
          <a:graphicData uri="http://schemas.openxmlformats.org/drawingml/2006/table">
            <a:tbl>
              <a:tblPr firstRow="1" firstCol="1" bandRow="1">
                <a:tableStyleId>{C7B018BB-80A7-4F77-B60F-C8B233D01FF8}</a:tableStyleId>
              </a:tblPr>
              <a:tblGrid>
                <a:gridCol w="2742097">
                  <a:extLst>
                    <a:ext uri="{9D8B030D-6E8A-4147-A177-3AD203B41FA5}">
                      <a16:colId xmlns:a16="http://schemas.microsoft.com/office/drawing/2014/main" val="1024453179"/>
                    </a:ext>
                  </a:extLst>
                </a:gridCol>
                <a:gridCol w="2742097">
                  <a:extLst>
                    <a:ext uri="{9D8B030D-6E8A-4147-A177-3AD203B41FA5}">
                      <a16:colId xmlns:a16="http://schemas.microsoft.com/office/drawing/2014/main" val="1551502234"/>
                    </a:ext>
                  </a:extLst>
                </a:gridCol>
                <a:gridCol w="2742097">
                  <a:extLst>
                    <a:ext uri="{9D8B030D-6E8A-4147-A177-3AD203B41FA5}">
                      <a16:colId xmlns:a16="http://schemas.microsoft.com/office/drawing/2014/main" val="3317874435"/>
                    </a:ext>
                  </a:extLst>
                </a:gridCol>
                <a:gridCol w="2742097">
                  <a:extLst>
                    <a:ext uri="{9D8B030D-6E8A-4147-A177-3AD203B41FA5}">
                      <a16:colId xmlns:a16="http://schemas.microsoft.com/office/drawing/2014/main" val="2709893503"/>
                    </a:ext>
                  </a:extLst>
                </a:gridCol>
              </a:tblGrid>
              <a:tr h="197993">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Item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€/year</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€/m</a:t>
                      </a:r>
                      <a:r>
                        <a:rPr lang="en-GB" sz="1600" baseline="30000">
                          <a:effectLst/>
                          <a:latin typeface="Arial" panose="020B0604020202020204" pitchFamily="34" charset="0"/>
                          <a:cs typeface="Arial" panose="020B0604020202020204" pitchFamily="34" charset="0"/>
                        </a:rPr>
                        <a:t>3</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Note</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5302319"/>
                  </a:ext>
                </a:extLst>
              </a:tr>
              <a:tr h="408305">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Raw materials</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dirty="0">
                          <a:effectLst/>
                          <a:latin typeface="Arial" panose="020B0604020202020204" pitchFamily="34" charset="0"/>
                          <a:cs typeface="Arial" panose="020B0604020202020204" pitchFamily="34" charset="0"/>
                        </a:rPr>
                        <a:t>€            6,911</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15.89</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Lime solid (0.05 €/kg); water 0,0001 €/kg; aluminium sulfate (0.1 €/kg)</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2645130"/>
                  </a:ext>
                </a:extLst>
              </a:tr>
              <a:tr h="197993">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Personal costs</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17,500</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40.23</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Estimated</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989462"/>
                  </a:ext>
                </a:extLst>
              </a:tr>
              <a:tr h="197993">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Disposal cost</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17,640</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40.55</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CaF</a:t>
                      </a:r>
                      <a:r>
                        <a:rPr lang="en-GB" sz="1600" baseline="-25000">
                          <a:effectLst/>
                          <a:latin typeface="Arial" panose="020B0604020202020204" pitchFamily="34" charset="0"/>
                          <a:cs typeface="Arial" panose="020B0604020202020204" pitchFamily="34" charset="0"/>
                        </a:rPr>
                        <a:t>2</a:t>
                      </a:r>
                      <a:r>
                        <a:rPr lang="en-GB" sz="1600">
                          <a:effectLst/>
                          <a:latin typeface="Arial" panose="020B0604020202020204" pitchFamily="34" charset="0"/>
                          <a:cs typeface="Arial" panose="020B0604020202020204" pitchFamily="34" charset="0"/>
                        </a:rPr>
                        <a:t> – non- hazardous waste </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19964709"/>
                  </a:ext>
                </a:extLst>
              </a:tr>
              <a:tr h="200025">
                <a:tc>
                  <a:txBody>
                    <a:bodyPr/>
                    <a:lstStyle/>
                    <a:p>
                      <a:pPr algn="just">
                        <a:lnSpc>
                          <a:spcPct val="115000"/>
                        </a:lnSpc>
                        <a:spcAft>
                          <a:spcPts val="600"/>
                        </a:spcAft>
                      </a:pPr>
                      <a:r>
                        <a:rPr lang="en-GB" sz="1600" dirty="0">
                          <a:effectLst/>
                          <a:latin typeface="Arial" panose="020B0604020202020204" pitchFamily="34" charset="0"/>
                          <a:cs typeface="Arial" panose="020B0604020202020204" pitchFamily="34" charset="0"/>
                        </a:rPr>
                        <a:t>Power</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dirty="0">
                          <a:effectLst/>
                          <a:latin typeface="Arial" panose="020B0604020202020204" pitchFamily="34" charset="0"/>
                          <a:cs typeface="Arial" panose="020B0604020202020204" pitchFamily="34" charset="0"/>
                        </a:rPr>
                        <a:t>€            750</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1.72</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dirty="0">
                          <a:effectLst/>
                          <a:latin typeface="Arial" panose="020B0604020202020204" pitchFamily="34" charset="0"/>
                          <a:cs typeface="Arial" panose="020B0604020202020204" pitchFamily="34" charset="0"/>
                        </a:rPr>
                        <a:t>Energy cost (0.1 /kWh)</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14055258"/>
                  </a:ext>
                </a:extLst>
              </a:tr>
            </a:tbl>
          </a:graphicData>
        </a:graphic>
      </p:graphicFrame>
      <p:sp>
        <p:nvSpPr>
          <p:cNvPr id="11" name="CasellaDiTesto 10">
            <a:extLst>
              <a:ext uri="{FF2B5EF4-FFF2-40B4-BE49-F238E27FC236}">
                <a16:creationId xmlns:a16="http://schemas.microsoft.com/office/drawing/2014/main" id="{7B564600-BA99-4B4C-94A0-079F51A19DAF}"/>
              </a:ext>
            </a:extLst>
          </p:cNvPr>
          <p:cNvSpPr txBox="1"/>
          <p:nvPr/>
        </p:nvSpPr>
        <p:spPr>
          <a:xfrm>
            <a:off x="832981" y="2226149"/>
            <a:ext cx="10968388" cy="646331"/>
          </a:xfrm>
          <a:prstGeom prst="rect">
            <a:avLst/>
          </a:prstGeom>
          <a:noFill/>
        </p:spPr>
        <p:txBody>
          <a:bodyPr wrap="square">
            <a:spAutoFit/>
          </a:bodyPr>
          <a:lstStyle/>
          <a:p>
            <a:r>
              <a:rPr lang="en-GB" sz="3600" dirty="0">
                <a:effectLst/>
                <a:latin typeface="Arial" panose="020B0604020202020204" pitchFamily="34" charset="0"/>
                <a:ea typeface="Calibri" panose="020F0502020204030204" pitchFamily="34" charset="0"/>
                <a:cs typeface="Arial" panose="020B0604020202020204" pitchFamily="34" charset="0"/>
              </a:rPr>
              <a:t>The Direct Fixed Capital (DFC) = 400,000.00 € </a:t>
            </a:r>
            <a:endParaRPr lang="it-IT"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FE888508-B43A-4BD5-9453-4EA36AF31F09}"/>
              </a:ext>
            </a:extLst>
          </p:cNvPr>
          <p:cNvSpPr txBox="1"/>
          <p:nvPr/>
        </p:nvSpPr>
        <p:spPr>
          <a:xfrm>
            <a:off x="6062598" y="5077968"/>
            <a:ext cx="5616531" cy="523220"/>
          </a:xfrm>
          <a:prstGeom prst="rect">
            <a:avLst/>
          </a:prstGeom>
          <a:noFill/>
        </p:spPr>
        <p:txBody>
          <a:bodyPr wrap="square">
            <a:spAutoFit/>
          </a:bodyPr>
          <a:lstStyle/>
          <a:p>
            <a:r>
              <a:rPr lang="en-GB" sz="2800" i="1" dirty="0">
                <a:solidFill>
                  <a:srgbClr val="FF0000"/>
                </a:solidFill>
                <a:effectLst/>
                <a:latin typeface="Arial" panose="020B0604020202020204" pitchFamily="34" charset="0"/>
                <a:ea typeface="Calibri" panose="020F0502020204030204" pitchFamily="34" charset="0"/>
                <a:cs typeface="Arial" panose="020B0604020202020204" pitchFamily="34" charset="0"/>
              </a:rPr>
              <a:t>Operating variable costs </a:t>
            </a:r>
            <a:endParaRPr lang="it-IT" sz="2800" dirty="0">
              <a:solidFill>
                <a:srgbClr val="FF0000"/>
              </a:solidFill>
              <a:latin typeface="Arial" panose="020B0604020202020204" pitchFamily="34" charset="0"/>
              <a:cs typeface="Arial" panose="020B0604020202020204" pitchFamily="34" charset="0"/>
            </a:endParaRPr>
          </a:p>
        </p:txBody>
      </p:sp>
      <p:graphicFrame>
        <p:nvGraphicFramePr>
          <p:cNvPr id="14" name="Grafico 13">
            <a:extLst>
              <a:ext uri="{FF2B5EF4-FFF2-40B4-BE49-F238E27FC236}">
                <a16:creationId xmlns:a16="http://schemas.microsoft.com/office/drawing/2014/main" id="{F3401C07-F18D-4A1D-819F-F63797A5C9DB}"/>
              </a:ext>
            </a:extLst>
          </p:cNvPr>
          <p:cNvGraphicFramePr/>
          <p:nvPr>
            <p:extLst>
              <p:ext uri="{D42A27DB-BD31-4B8C-83A1-F6EECF244321}">
                <p14:modId xmlns:p14="http://schemas.microsoft.com/office/powerpoint/2010/main" val="465364346"/>
              </p:ext>
            </p:extLst>
          </p:nvPr>
        </p:nvGraphicFramePr>
        <p:xfrm>
          <a:off x="341425" y="5708607"/>
          <a:ext cx="5081905" cy="3371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co 14">
            <a:extLst>
              <a:ext uri="{FF2B5EF4-FFF2-40B4-BE49-F238E27FC236}">
                <a16:creationId xmlns:a16="http://schemas.microsoft.com/office/drawing/2014/main" id="{C1FA90BF-A77F-4A6E-B5B5-EAF13A6E4DA2}"/>
              </a:ext>
            </a:extLst>
          </p:cNvPr>
          <p:cNvGraphicFramePr/>
          <p:nvPr>
            <p:extLst>
              <p:ext uri="{D42A27DB-BD31-4B8C-83A1-F6EECF244321}">
                <p14:modId xmlns:p14="http://schemas.microsoft.com/office/powerpoint/2010/main" val="715056487"/>
              </p:ext>
            </p:extLst>
          </p:nvPr>
        </p:nvGraphicFramePr>
        <p:xfrm>
          <a:off x="6796761" y="5708607"/>
          <a:ext cx="5004608" cy="3057525"/>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Connettore 2 9">
            <a:extLst>
              <a:ext uri="{FF2B5EF4-FFF2-40B4-BE49-F238E27FC236}">
                <a16:creationId xmlns:a16="http://schemas.microsoft.com/office/drawing/2014/main" id="{D2DF11A3-D401-4B90-8A68-51B031B1E21C}"/>
              </a:ext>
            </a:extLst>
          </p:cNvPr>
          <p:cNvCxnSpPr>
            <a:cxnSpLocks/>
          </p:cNvCxnSpPr>
          <p:nvPr/>
        </p:nvCxnSpPr>
        <p:spPr>
          <a:xfrm flipH="1" flipV="1">
            <a:off x="1113742" y="6048351"/>
            <a:ext cx="395883" cy="23381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6B79C24A-0A00-4BB5-9599-5126B5FD30D9}"/>
              </a:ext>
            </a:extLst>
          </p:cNvPr>
          <p:cNvSpPr txBox="1"/>
          <p:nvPr/>
        </p:nvSpPr>
        <p:spPr>
          <a:xfrm>
            <a:off x="341425" y="5210634"/>
            <a:ext cx="1151014" cy="830997"/>
          </a:xfrm>
          <a:prstGeom prst="rect">
            <a:avLst/>
          </a:prstGeom>
          <a:noFill/>
        </p:spPr>
        <p:txBody>
          <a:bodyPr wrap="square" rtlCol="0">
            <a:spAutoFit/>
          </a:bodyPr>
          <a:lstStyle/>
          <a:p>
            <a:r>
              <a:rPr lang="it-IT" sz="1600" b="1" dirty="0">
                <a:solidFill>
                  <a:srgbClr val="FF0000"/>
                </a:solidFill>
                <a:latin typeface="Arial" panose="020B0604020202020204" pitchFamily="34" charset="0"/>
                <a:cs typeface="Arial" panose="020B0604020202020204" pitchFamily="34" charset="0"/>
              </a:rPr>
              <a:t>60% of the </a:t>
            </a:r>
            <a:r>
              <a:rPr lang="it-IT" sz="1600" b="1" dirty="0" err="1">
                <a:solidFill>
                  <a:srgbClr val="FF0000"/>
                </a:solidFill>
                <a:latin typeface="Arial" panose="020B0604020202020204" pitchFamily="34" charset="0"/>
                <a:cs typeface="Arial" panose="020B0604020202020204" pitchFamily="34" charset="0"/>
              </a:rPr>
              <a:t>total</a:t>
            </a:r>
            <a:r>
              <a:rPr lang="it-IT" sz="1600" b="1" dirty="0">
                <a:solidFill>
                  <a:srgbClr val="FF0000"/>
                </a:solidFill>
                <a:latin typeface="Arial" panose="020B0604020202020204" pitchFamily="34" charset="0"/>
                <a:cs typeface="Arial" panose="020B0604020202020204" pitchFamily="34" charset="0"/>
              </a:rPr>
              <a:t> cost</a:t>
            </a:r>
          </a:p>
        </p:txBody>
      </p:sp>
      <p:sp>
        <p:nvSpPr>
          <p:cNvPr id="2" name="Ovale 1">
            <a:extLst>
              <a:ext uri="{FF2B5EF4-FFF2-40B4-BE49-F238E27FC236}">
                <a16:creationId xmlns:a16="http://schemas.microsoft.com/office/drawing/2014/main" id="{DC52783F-2F52-424E-83C5-AB445EB22178}"/>
              </a:ext>
            </a:extLst>
          </p:cNvPr>
          <p:cNvSpPr/>
          <p:nvPr/>
        </p:nvSpPr>
        <p:spPr>
          <a:xfrm>
            <a:off x="1287197" y="8386505"/>
            <a:ext cx="814192" cy="4384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3496C149-C497-4304-8F5A-1A53BB23C16A}"/>
              </a:ext>
            </a:extLst>
          </p:cNvPr>
          <p:cNvSpPr txBox="1"/>
          <p:nvPr/>
        </p:nvSpPr>
        <p:spPr>
          <a:xfrm>
            <a:off x="9348272" y="6131538"/>
            <a:ext cx="2542786" cy="1077218"/>
          </a:xfrm>
          <a:prstGeom prst="rect">
            <a:avLst/>
          </a:prstGeom>
          <a:noFill/>
        </p:spPr>
        <p:txBody>
          <a:bodyPr wrap="square">
            <a:spAutoFit/>
          </a:bodyPr>
          <a:lstStyle/>
          <a:p>
            <a:r>
              <a:rPr lang="en-US" sz="16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Personal cost represents about 66% of variable operating costs </a:t>
            </a:r>
            <a:endParaRPr lang="it-IT" sz="16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05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0C960A51-9D1E-4290-BE6C-996B1175D7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6" name="Text Placeholder 18">
            <a:extLst>
              <a:ext uri="{FF2B5EF4-FFF2-40B4-BE49-F238E27FC236}">
                <a16:creationId xmlns:a16="http://schemas.microsoft.com/office/drawing/2014/main" id="{9792BBBC-B0F1-4FAC-B18A-7F83B6AFB94E}"/>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LCC results</a:t>
            </a:r>
          </a:p>
        </p:txBody>
      </p:sp>
      <p:sp>
        <p:nvSpPr>
          <p:cNvPr id="8" name="CasellaDiTesto 7">
            <a:extLst>
              <a:ext uri="{FF2B5EF4-FFF2-40B4-BE49-F238E27FC236}">
                <a16:creationId xmlns:a16="http://schemas.microsoft.com/office/drawing/2014/main" id="{95FB9C35-3258-44D6-A829-8A0FCB98E046}"/>
              </a:ext>
            </a:extLst>
          </p:cNvPr>
          <p:cNvSpPr txBox="1"/>
          <p:nvPr/>
        </p:nvSpPr>
        <p:spPr>
          <a:xfrm>
            <a:off x="1039661" y="1526092"/>
            <a:ext cx="10045874" cy="646331"/>
          </a:xfrm>
          <a:prstGeom prst="rect">
            <a:avLst/>
          </a:prstGeom>
          <a:noFill/>
        </p:spPr>
        <p:txBody>
          <a:bodyPr wrap="square" rtlCol="0">
            <a:spAutoFit/>
          </a:bodyPr>
          <a:lstStyle/>
          <a:p>
            <a:r>
              <a:rPr lang="it-IT" b="1" dirty="0">
                <a:solidFill>
                  <a:schemeClr val="accent2"/>
                </a:solidFill>
                <a:latin typeface="Arial" panose="020B0604020202020204" pitchFamily="34" charset="0"/>
                <a:cs typeface="Arial" panose="020B0604020202020204" pitchFamily="34" charset="0"/>
              </a:rPr>
              <a:t>BOE treatment</a:t>
            </a:r>
          </a:p>
        </p:txBody>
      </p:sp>
      <p:graphicFrame>
        <p:nvGraphicFramePr>
          <p:cNvPr id="9" name="Grafico 8">
            <a:extLst>
              <a:ext uri="{FF2B5EF4-FFF2-40B4-BE49-F238E27FC236}">
                <a16:creationId xmlns:a16="http://schemas.microsoft.com/office/drawing/2014/main" id="{28406B9B-80ED-47D0-9E1F-8DF997768217}"/>
              </a:ext>
            </a:extLst>
          </p:cNvPr>
          <p:cNvGraphicFramePr/>
          <p:nvPr>
            <p:extLst>
              <p:ext uri="{D42A27DB-BD31-4B8C-83A1-F6EECF244321}">
                <p14:modId xmlns:p14="http://schemas.microsoft.com/office/powerpoint/2010/main" val="1208265523"/>
              </p:ext>
            </p:extLst>
          </p:nvPr>
        </p:nvGraphicFramePr>
        <p:xfrm>
          <a:off x="824749" y="2681809"/>
          <a:ext cx="6312183" cy="4881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co 9">
            <a:extLst>
              <a:ext uri="{FF2B5EF4-FFF2-40B4-BE49-F238E27FC236}">
                <a16:creationId xmlns:a16="http://schemas.microsoft.com/office/drawing/2014/main" id="{9835CA8C-52DE-411C-B02C-B32FACF1B89E}"/>
              </a:ext>
            </a:extLst>
          </p:cNvPr>
          <p:cNvGraphicFramePr/>
          <p:nvPr>
            <p:extLst>
              <p:ext uri="{D42A27DB-BD31-4B8C-83A1-F6EECF244321}">
                <p14:modId xmlns:p14="http://schemas.microsoft.com/office/powerpoint/2010/main" val="3589447930"/>
              </p:ext>
            </p:extLst>
          </p:nvPr>
        </p:nvGraphicFramePr>
        <p:xfrm>
          <a:off x="7231345" y="3299138"/>
          <a:ext cx="5470383" cy="3647162"/>
        </p:xfrm>
        <a:graphic>
          <a:graphicData uri="http://schemas.openxmlformats.org/drawingml/2006/chart">
            <c:chart xmlns:c="http://schemas.openxmlformats.org/drawingml/2006/chart" xmlns:r="http://schemas.openxmlformats.org/officeDocument/2006/relationships" r:id="rId4"/>
          </a:graphicData>
        </a:graphic>
      </p:graphicFrame>
      <p:sp>
        <p:nvSpPr>
          <p:cNvPr id="12" name="CasellaDiTesto 11">
            <a:extLst>
              <a:ext uri="{FF2B5EF4-FFF2-40B4-BE49-F238E27FC236}">
                <a16:creationId xmlns:a16="http://schemas.microsoft.com/office/drawing/2014/main" id="{91D68BC4-47BA-4EA1-ADC5-80EE76C8153C}"/>
              </a:ext>
            </a:extLst>
          </p:cNvPr>
          <p:cNvSpPr txBox="1"/>
          <p:nvPr/>
        </p:nvSpPr>
        <p:spPr>
          <a:xfrm>
            <a:off x="1113183" y="8073015"/>
            <a:ext cx="11588545" cy="905633"/>
          </a:xfrm>
          <a:prstGeom prst="rect">
            <a:avLst/>
          </a:prstGeom>
          <a:noFill/>
        </p:spPr>
        <p:txBody>
          <a:bodyPr wrap="square">
            <a:spAutoFit/>
          </a:bodyPr>
          <a:lstStyle/>
          <a:p>
            <a:pPr algn="just">
              <a:lnSpc>
                <a:spcPct val="115000"/>
              </a:lnSpc>
            </a:pPr>
            <a:r>
              <a:rPr lang="en-GB" sz="2400" dirty="0">
                <a:effectLst/>
                <a:latin typeface="Arial" panose="020B0604020202020204" pitchFamily="34" charset="0"/>
                <a:ea typeface="Calibri" panose="020F0502020204030204" pitchFamily="34" charset="0"/>
                <a:cs typeface="Arial" panose="020B0604020202020204" pitchFamily="34" charset="0"/>
              </a:rPr>
              <a:t>The total annual cost is to 228.35 €/m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 of BOE effluent including OPEX, depreciation and contingency, instead the actual disposal cost is 253.68 €/m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Ovale 10">
            <a:extLst>
              <a:ext uri="{FF2B5EF4-FFF2-40B4-BE49-F238E27FC236}">
                <a16:creationId xmlns:a16="http://schemas.microsoft.com/office/drawing/2014/main" id="{AAD78A30-6FE4-46D7-AA19-29ACEF7912C6}"/>
              </a:ext>
            </a:extLst>
          </p:cNvPr>
          <p:cNvSpPr/>
          <p:nvPr/>
        </p:nvSpPr>
        <p:spPr>
          <a:xfrm>
            <a:off x="1423094" y="2606653"/>
            <a:ext cx="1858725" cy="6388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id="{F96F3148-F00C-4967-A158-035C24A6E616}"/>
              </a:ext>
            </a:extLst>
          </p:cNvPr>
          <p:cNvCxnSpPr>
            <a:cxnSpLocks/>
          </p:cNvCxnSpPr>
          <p:nvPr/>
        </p:nvCxnSpPr>
        <p:spPr>
          <a:xfrm flipH="1">
            <a:off x="1202499" y="3082147"/>
            <a:ext cx="220596" cy="1032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CasellaDiTesto 13">
            <a:extLst>
              <a:ext uri="{FF2B5EF4-FFF2-40B4-BE49-F238E27FC236}">
                <a16:creationId xmlns:a16="http://schemas.microsoft.com/office/drawing/2014/main" id="{7FC02A92-0D73-4D76-9940-E2841BCBF0C3}"/>
              </a:ext>
            </a:extLst>
          </p:cNvPr>
          <p:cNvSpPr txBox="1"/>
          <p:nvPr/>
        </p:nvSpPr>
        <p:spPr>
          <a:xfrm>
            <a:off x="-1411615" y="4114535"/>
            <a:ext cx="6501008" cy="400110"/>
          </a:xfrm>
          <a:prstGeom prst="rect">
            <a:avLst/>
          </a:prstGeom>
          <a:noFill/>
        </p:spPr>
        <p:txBody>
          <a:bodyPr wrap="square">
            <a:spAutoFit/>
          </a:bodyPr>
          <a:lstStyle/>
          <a:p>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most relevant cost item</a:t>
            </a:r>
            <a:endParaRPr lang="it-IT"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38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FAFD8EA-E23A-4657-B0B4-EB7D2450A4BC}"/>
              </a:ext>
            </a:extLst>
          </p:cNvPr>
          <p:cNvSpPr>
            <a:spLocks noGrp="1"/>
          </p:cNvSpPr>
          <p:nvPr>
            <p:ph type="body" sz="quarter" idx="10"/>
          </p:nvPr>
        </p:nvSpPr>
        <p:spPr>
          <a:xfrm>
            <a:off x="577066" y="460022"/>
            <a:ext cx="9268178" cy="1219770"/>
          </a:xfrm>
        </p:spPr>
        <p:txBody>
          <a:bodyPr/>
          <a:lstStyle/>
          <a:p>
            <a:r>
              <a:rPr lang="it-IT" dirty="0" err="1">
                <a:solidFill>
                  <a:srgbClr val="0070C0"/>
                </a:solidFill>
              </a:rPr>
              <a:t>OUTLINE</a:t>
            </a:r>
            <a:endParaRPr lang="en-GB" dirty="0">
              <a:solidFill>
                <a:srgbClr val="0070C0"/>
              </a:solidFill>
            </a:endParaRPr>
          </a:p>
        </p:txBody>
      </p:sp>
      <p:sp>
        <p:nvSpPr>
          <p:cNvPr id="5" name="Segnaposto testo 4">
            <a:extLst>
              <a:ext uri="{FF2B5EF4-FFF2-40B4-BE49-F238E27FC236}">
                <a16:creationId xmlns:a16="http://schemas.microsoft.com/office/drawing/2014/main" id="{2C24BB2A-2CC1-4EA3-B915-E6D0E4D20F9F}"/>
              </a:ext>
            </a:extLst>
          </p:cNvPr>
          <p:cNvSpPr>
            <a:spLocks noGrp="1"/>
          </p:cNvSpPr>
          <p:nvPr>
            <p:ph type="body" sz="quarter" idx="11"/>
          </p:nvPr>
        </p:nvSpPr>
        <p:spPr>
          <a:xfrm>
            <a:off x="1099391" y="1810713"/>
            <a:ext cx="10806017" cy="789861"/>
          </a:xfrm>
        </p:spPr>
        <p:txBody>
          <a:bodyPr/>
          <a:lstStyle/>
          <a:p>
            <a:r>
              <a:rPr lang="it-IT" b="1" dirty="0">
                <a:solidFill>
                  <a:schemeClr val="tx1"/>
                </a:solidFill>
              </a:rPr>
              <a:t> </a:t>
            </a:r>
            <a:r>
              <a:rPr lang="it-IT" sz="4000" b="1" dirty="0" err="1">
                <a:solidFill>
                  <a:schemeClr val="tx1"/>
                </a:solidFill>
              </a:rPr>
              <a:t>Objectives</a:t>
            </a:r>
            <a:endParaRPr lang="it-IT" sz="4000" b="1" dirty="0">
              <a:solidFill>
                <a:schemeClr val="tx1"/>
              </a:solidFill>
            </a:endParaRPr>
          </a:p>
          <a:p>
            <a:r>
              <a:rPr lang="en-GB" sz="4000" b="1" dirty="0">
                <a:solidFill>
                  <a:schemeClr val="tx1"/>
                </a:solidFill>
              </a:rPr>
              <a:t>Functional unit and system boundary</a:t>
            </a:r>
          </a:p>
          <a:p>
            <a:pPr indent="-406394"/>
            <a:r>
              <a:rPr lang="it-IT" sz="4000" b="1" dirty="0">
                <a:solidFill>
                  <a:schemeClr val="tx1"/>
                </a:solidFill>
              </a:rPr>
              <a:t>Life </a:t>
            </a:r>
            <a:r>
              <a:rPr lang="it-IT" sz="4000" b="1" dirty="0" err="1">
                <a:solidFill>
                  <a:schemeClr val="tx1"/>
                </a:solidFill>
              </a:rPr>
              <a:t>Cycle</a:t>
            </a:r>
            <a:r>
              <a:rPr lang="it-IT" sz="4000" b="1" dirty="0">
                <a:solidFill>
                  <a:schemeClr val="tx1"/>
                </a:solidFill>
              </a:rPr>
              <a:t> </a:t>
            </a:r>
            <a:r>
              <a:rPr lang="it-IT" sz="4000" b="1" dirty="0" err="1">
                <a:solidFill>
                  <a:schemeClr val="tx1"/>
                </a:solidFill>
              </a:rPr>
              <a:t>assessment</a:t>
            </a:r>
            <a:r>
              <a:rPr lang="it-IT" sz="4000" b="1" dirty="0">
                <a:solidFill>
                  <a:schemeClr val="tx1"/>
                </a:solidFill>
              </a:rPr>
              <a:t> study </a:t>
            </a:r>
          </a:p>
          <a:p>
            <a:pPr indent="-406394"/>
            <a:r>
              <a:rPr lang="it-IT" dirty="0">
                <a:solidFill>
                  <a:schemeClr val="tx1"/>
                </a:solidFill>
              </a:rPr>
              <a:t>- LCA </a:t>
            </a:r>
            <a:r>
              <a:rPr lang="it-IT" dirty="0" err="1">
                <a:solidFill>
                  <a:schemeClr val="tx1"/>
                </a:solidFill>
              </a:rPr>
              <a:t>method</a:t>
            </a:r>
            <a:endParaRPr lang="it-IT" dirty="0">
              <a:solidFill>
                <a:schemeClr val="tx1"/>
              </a:solidFill>
            </a:endParaRPr>
          </a:p>
          <a:p>
            <a:r>
              <a:rPr lang="it-IT" dirty="0">
                <a:solidFill>
                  <a:schemeClr val="tx1"/>
                </a:solidFill>
              </a:rPr>
              <a:t>- LCA </a:t>
            </a:r>
            <a:r>
              <a:rPr lang="it-IT" dirty="0" err="1">
                <a:solidFill>
                  <a:schemeClr val="tx1"/>
                </a:solidFill>
              </a:rPr>
              <a:t>results</a:t>
            </a:r>
            <a:r>
              <a:rPr lang="it-IT" dirty="0">
                <a:solidFill>
                  <a:schemeClr val="tx1"/>
                </a:solidFill>
              </a:rPr>
              <a:t> </a:t>
            </a:r>
            <a:endParaRPr lang="en-GB" dirty="0">
              <a:solidFill>
                <a:schemeClr val="tx1"/>
              </a:solidFill>
            </a:endParaRPr>
          </a:p>
          <a:p>
            <a:r>
              <a:rPr lang="it-IT" sz="4000" b="1" dirty="0">
                <a:solidFill>
                  <a:schemeClr val="tx1"/>
                </a:solidFill>
              </a:rPr>
              <a:t>Life </a:t>
            </a:r>
            <a:r>
              <a:rPr lang="it-IT" sz="4000" b="1" dirty="0" err="1">
                <a:solidFill>
                  <a:schemeClr val="tx1"/>
                </a:solidFill>
              </a:rPr>
              <a:t>Cycle</a:t>
            </a:r>
            <a:r>
              <a:rPr lang="it-IT" sz="4000" b="1" dirty="0">
                <a:solidFill>
                  <a:schemeClr val="tx1"/>
                </a:solidFill>
              </a:rPr>
              <a:t> </a:t>
            </a:r>
            <a:r>
              <a:rPr lang="it-IT" sz="4000" b="1" dirty="0" err="1">
                <a:solidFill>
                  <a:schemeClr val="tx1"/>
                </a:solidFill>
              </a:rPr>
              <a:t>costing</a:t>
            </a:r>
            <a:r>
              <a:rPr lang="it-IT" sz="4000" b="1" dirty="0">
                <a:solidFill>
                  <a:schemeClr val="tx1"/>
                </a:solidFill>
              </a:rPr>
              <a:t>  study </a:t>
            </a:r>
          </a:p>
          <a:p>
            <a:pPr indent="-406394"/>
            <a:r>
              <a:rPr lang="it-IT" dirty="0">
                <a:solidFill>
                  <a:schemeClr val="tx1"/>
                </a:solidFill>
              </a:rPr>
              <a:t>- LCC </a:t>
            </a:r>
            <a:r>
              <a:rPr lang="it-IT" dirty="0" err="1">
                <a:solidFill>
                  <a:schemeClr val="tx1"/>
                </a:solidFill>
              </a:rPr>
              <a:t>method</a:t>
            </a:r>
            <a:r>
              <a:rPr lang="it-IT" dirty="0">
                <a:solidFill>
                  <a:schemeClr val="tx1"/>
                </a:solidFill>
              </a:rPr>
              <a:t> </a:t>
            </a:r>
          </a:p>
          <a:p>
            <a:r>
              <a:rPr lang="it-IT" dirty="0">
                <a:solidFill>
                  <a:schemeClr val="tx1"/>
                </a:solidFill>
              </a:rPr>
              <a:t>- LCC </a:t>
            </a:r>
            <a:r>
              <a:rPr lang="it-IT" dirty="0" err="1">
                <a:solidFill>
                  <a:schemeClr val="tx1"/>
                </a:solidFill>
              </a:rPr>
              <a:t>results</a:t>
            </a:r>
            <a:r>
              <a:rPr lang="it-IT" dirty="0">
                <a:solidFill>
                  <a:schemeClr val="tx1"/>
                </a:solidFill>
              </a:rPr>
              <a:t> </a:t>
            </a:r>
            <a:endParaRPr lang="en-GB" dirty="0">
              <a:solidFill>
                <a:schemeClr val="tx1"/>
              </a:solidFill>
            </a:endParaRPr>
          </a:p>
          <a:p>
            <a:r>
              <a:rPr lang="en-GB" sz="4000" b="1" dirty="0">
                <a:solidFill>
                  <a:schemeClr val="tx1"/>
                </a:solidFill>
              </a:rPr>
              <a:t>Economic feasibility</a:t>
            </a:r>
          </a:p>
          <a:p>
            <a:pPr indent="-406394"/>
            <a:r>
              <a:rPr lang="en-GB" sz="4000" b="1" dirty="0">
                <a:solidFill>
                  <a:schemeClr val="tx1"/>
                </a:solidFill>
              </a:rPr>
              <a:t>Conclusions</a:t>
            </a:r>
          </a:p>
          <a:p>
            <a:pPr lvl="1"/>
            <a:endParaRPr lang="en-GB" sz="3600" dirty="0"/>
          </a:p>
          <a:p>
            <a:endParaRPr lang="it-IT"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292852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6B4AE8B3-B186-433B-80A7-F477893C5F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6" name="Text Placeholder 18">
            <a:extLst>
              <a:ext uri="{FF2B5EF4-FFF2-40B4-BE49-F238E27FC236}">
                <a16:creationId xmlns:a16="http://schemas.microsoft.com/office/drawing/2014/main" id="{CBEAC260-4AC8-4448-9E35-67AA34A2875D}"/>
              </a:ext>
            </a:extLst>
          </p:cNvPr>
          <p:cNvSpPr txBox="1">
            <a:spLocks/>
          </p:cNvSpPr>
          <p:nvPr/>
        </p:nvSpPr>
        <p:spPr>
          <a:xfrm>
            <a:off x="398072" y="71640"/>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LCC results</a:t>
            </a:r>
          </a:p>
        </p:txBody>
      </p:sp>
      <p:sp>
        <p:nvSpPr>
          <p:cNvPr id="8" name="CasellaDiTesto 7">
            <a:extLst>
              <a:ext uri="{FF2B5EF4-FFF2-40B4-BE49-F238E27FC236}">
                <a16:creationId xmlns:a16="http://schemas.microsoft.com/office/drawing/2014/main" id="{46BF9E06-C316-49CF-AF63-D217E642ECEF}"/>
              </a:ext>
            </a:extLst>
          </p:cNvPr>
          <p:cNvSpPr txBox="1"/>
          <p:nvPr/>
        </p:nvSpPr>
        <p:spPr>
          <a:xfrm>
            <a:off x="1238697" y="1533440"/>
            <a:ext cx="10045874" cy="646331"/>
          </a:xfrm>
          <a:prstGeom prst="rect">
            <a:avLst/>
          </a:prstGeom>
          <a:noFill/>
        </p:spPr>
        <p:txBody>
          <a:bodyPr wrap="square" rtlCol="0">
            <a:spAutoFit/>
          </a:bodyPr>
          <a:lstStyle/>
          <a:p>
            <a:r>
              <a:rPr lang="it-IT" b="1" dirty="0">
                <a:solidFill>
                  <a:schemeClr val="accent2"/>
                </a:solidFill>
                <a:latin typeface="Arial" panose="020B0604020202020204" pitchFamily="34" charset="0"/>
                <a:cs typeface="Arial" panose="020B0604020202020204" pitchFamily="34" charset="0"/>
              </a:rPr>
              <a:t>SEZ treatment</a:t>
            </a:r>
          </a:p>
        </p:txBody>
      </p:sp>
      <p:sp>
        <p:nvSpPr>
          <p:cNvPr id="10" name="CasellaDiTesto 9">
            <a:extLst>
              <a:ext uri="{FF2B5EF4-FFF2-40B4-BE49-F238E27FC236}">
                <a16:creationId xmlns:a16="http://schemas.microsoft.com/office/drawing/2014/main" id="{BC7F24A4-3840-48B8-B0DC-8AF68BD0DEF5}"/>
              </a:ext>
            </a:extLst>
          </p:cNvPr>
          <p:cNvSpPr txBox="1"/>
          <p:nvPr/>
        </p:nvSpPr>
        <p:spPr>
          <a:xfrm>
            <a:off x="594986" y="2187119"/>
            <a:ext cx="10277606" cy="584775"/>
          </a:xfrm>
          <a:prstGeom prst="rect">
            <a:avLst/>
          </a:prstGeom>
          <a:noFill/>
        </p:spPr>
        <p:txBody>
          <a:bodyPr wrap="square">
            <a:spAutoFit/>
          </a:bodyPr>
          <a:lstStyle/>
          <a:p>
            <a:r>
              <a:rPr lang="en-GB" sz="3200" dirty="0">
                <a:effectLst/>
                <a:latin typeface="Arial" panose="020B0604020202020204" pitchFamily="34" charset="0"/>
                <a:ea typeface="Calibri" panose="020F0502020204030204" pitchFamily="34" charset="0"/>
                <a:cs typeface="Arial" panose="020B0604020202020204" pitchFamily="34" charset="0"/>
              </a:rPr>
              <a:t>The Direct Fixed Capital (DFC) = 400,000.00 € </a:t>
            </a:r>
            <a:endParaRPr lang="it-IT" sz="3200" dirty="0">
              <a:latin typeface="Arial" panose="020B0604020202020204" pitchFamily="34" charset="0"/>
              <a:cs typeface="Arial" panose="020B0604020202020204" pitchFamily="34" charset="0"/>
            </a:endParaRPr>
          </a:p>
        </p:txBody>
      </p:sp>
      <p:graphicFrame>
        <p:nvGraphicFramePr>
          <p:cNvPr id="11" name="Tabella 10">
            <a:extLst>
              <a:ext uri="{FF2B5EF4-FFF2-40B4-BE49-F238E27FC236}">
                <a16:creationId xmlns:a16="http://schemas.microsoft.com/office/drawing/2014/main" id="{099160C3-4C95-4891-A884-64EE087DAE37}"/>
              </a:ext>
            </a:extLst>
          </p:cNvPr>
          <p:cNvGraphicFramePr>
            <a:graphicFrameLocks noGrp="1"/>
          </p:cNvGraphicFramePr>
          <p:nvPr>
            <p:extLst>
              <p:ext uri="{D42A27DB-BD31-4B8C-83A1-F6EECF244321}">
                <p14:modId xmlns:p14="http://schemas.microsoft.com/office/powerpoint/2010/main" val="2898820326"/>
              </p:ext>
            </p:extLst>
          </p:nvPr>
        </p:nvGraphicFramePr>
        <p:xfrm>
          <a:off x="781029" y="3087533"/>
          <a:ext cx="11217276" cy="1843532"/>
        </p:xfrm>
        <a:graphic>
          <a:graphicData uri="http://schemas.openxmlformats.org/drawingml/2006/table">
            <a:tbl>
              <a:tblPr firstRow="1" firstCol="1" bandRow="1">
                <a:tableStyleId>{C7B018BB-80A7-4F77-B60F-C8B233D01FF8}</a:tableStyleId>
              </a:tblPr>
              <a:tblGrid>
                <a:gridCol w="2804319">
                  <a:extLst>
                    <a:ext uri="{9D8B030D-6E8A-4147-A177-3AD203B41FA5}">
                      <a16:colId xmlns:a16="http://schemas.microsoft.com/office/drawing/2014/main" val="2076243296"/>
                    </a:ext>
                  </a:extLst>
                </a:gridCol>
                <a:gridCol w="2804319">
                  <a:extLst>
                    <a:ext uri="{9D8B030D-6E8A-4147-A177-3AD203B41FA5}">
                      <a16:colId xmlns:a16="http://schemas.microsoft.com/office/drawing/2014/main" val="1219603595"/>
                    </a:ext>
                  </a:extLst>
                </a:gridCol>
                <a:gridCol w="2804319">
                  <a:extLst>
                    <a:ext uri="{9D8B030D-6E8A-4147-A177-3AD203B41FA5}">
                      <a16:colId xmlns:a16="http://schemas.microsoft.com/office/drawing/2014/main" val="2576911621"/>
                    </a:ext>
                  </a:extLst>
                </a:gridCol>
                <a:gridCol w="2804319">
                  <a:extLst>
                    <a:ext uri="{9D8B030D-6E8A-4147-A177-3AD203B41FA5}">
                      <a16:colId xmlns:a16="http://schemas.microsoft.com/office/drawing/2014/main" val="4247773046"/>
                    </a:ext>
                  </a:extLst>
                </a:gridCol>
              </a:tblGrid>
              <a:tr h="197993">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Item </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€/year</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€/m</a:t>
                      </a:r>
                      <a:r>
                        <a:rPr lang="en-GB" sz="1600" baseline="30000">
                          <a:effectLst/>
                          <a:latin typeface="Arial" panose="020B0604020202020204" pitchFamily="34" charset="0"/>
                          <a:cs typeface="Arial" panose="020B0604020202020204" pitchFamily="34" charset="0"/>
                        </a:rPr>
                        <a:t>3</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Note</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02878738"/>
                  </a:ext>
                </a:extLst>
              </a:tr>
              <a:tr h="408305">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Raw materials</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2,291</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15.80</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Lime solid (0.05 €/kg); water 0,0001 €/kg; aluminium sulfate (0.1 €/kg)</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19069840"/>
                  </a:ext>
                </a:extLst>
              </a:tr>
              <a:tr h="197993">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Personal costs</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17,500</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120.69</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Estimated</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2648636"/>
                  </a:ext>
                </a:extLst>
              </a:tr>
              <a:tr h="197993">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Disposal cost</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6,140</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42.34</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CaF</a:t>
                      </a:r>
                      <a:r>
                        <a:rPr lang="en-GB" sz="1600" baseline="-25000">
                          <a:effectLst/>
                          <a:latin typeface="Arial" panose="020B0604020202020204" pitchFamily="34" charset="0"/>
                          <a:cs typeface="Arial" panose="020B0604020202020204" pitchFamily="34" charset="0"/>
                        </a:rPr>
                        <a:t>2</a:t>
                      </a:r>
                      <a:r>
                        <a:rPr lang="en-GB" sz="1600">
                          <a:effectLst/>
                          <a:latin typeface="Arial" panose="020B0604020202020204" pitchFamily="34" charset="0"/>
                          <a:cs typeface="Arial" panose="020B0604020202020204" pitchFamily="34" charset="0"/>
                        </a:rPr>
                        <a:t> – non-hazardous waste </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33863517"/>
                  </a:ext>
                </a:extLst>
              </a:tr>
              <a:tr h="200025">
                <a:tc>
                  <a:txBody>
                    <a:bodyPr/>
                    <a:lstStyle/>
                    <a:p>
                      <a:pPr algn="just">
                        <a:lnSpc>
                          <a:spcPct val="115000"/>
                        </a:lnSpc>
                        <a:spcAft>
                          <a:spcPts val="600"/>
                        </a:spcAft>
                      </a:pPr>
                      <a:r>
                        <a:rPr lang="en-GB" sz="1600" dirty="0">
                          <a:effectLst/>
                          <a:latin typeface="Arial" panose="020B0604020202020204" pitchFamily="34" charset="0"/>
                          <a:cs typeface="Arial" panose="020B0604020202020204" pitchFamily="34" charset="0"/>
                        </a:rPr>
                        <a:t>Power</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dirty="0">
                          <a:effectLst/>
                          <a:latin typeface="Arial" panose="020B0604020202020204" pitchFamily="34" charset="0"/>
                          <a:cs typeface="Arial" panose="020B0604020202020204" pitchFamily="34" charset="0"/>
                        </a:rPr>
                        <a:t>€            250</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a:effectLst/>
                          <a:latin typeface="Arial" panose="020B0604020202020204" pitchFamily="34" charset="0"/>
                          <a:cs typeface="Arial" panose="020B0604020202020204" pitchFamily="34" charset="0"/>
                        </a:rPr>
                        <a:t>€        1.72</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15000"/>
                        </a:lnSpc>
                        <a:spcAft>
                          <a:spcPts val="600"/>
                        </a:spcAft>
                      </a:pPr>
                      <a:r>
                        <a:rPr lang="en-GB" sz="1600" dirty="0">
                          <a:effectLst/>
                          <a:latin typeface="Arial" panose="020B0604020202020204" pitchFamily="34" charset="0"/>
                          <a:cs typeface="Arial" panose="020B0604020202020204" pitchFamily="34" charset="0"/>
                        </a:rPr>
                        <a:t>Energy cost (0.1 /kWh)</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5856555"/>
                  </a:ext>
                </a:extLst>
              </a:tr>
            </a:tbl>
          </a:graphicData>
        </a:graphic>
      </p:graphicFrame>
      <p:sp>
        <p:nvSpPr>
          <p:cNvPr id="13" name="CasellaDiTesto 12">
            <a:extLst>
              <a:ext uri="{FF2B5EF4-FFF2-40B4-BE49-F238E27FC236}">
                <a16:creationId xmlns:a16="http://schemas.microsoft.com/office/drawing/2014/main" id="{F26DCE47-25F1-4C04-BB26-95B37C286485}"/>
              </a:ext>
            </a:extLst>
          </p:cNvPr>
          <p:cNvSpPr txBox="1"/>
          <p:nvPr/>
        </p:nvSpPr>
        <p:spPr>
          <a:xfrm>
            <a:off x="6789106" y="5185943"/>
            <a:ext cx="6501008" cy="584775"/>
          </a:xfrm>
          <a:prstGeom prst="rect">
            <a:avLst/>
          </a:prstGeom>
          <a:noFill/>
        </p:spPr>
        <p:txBody>
          <a:bodyPr wrap="square">
            <a:spAutoFit/>
          </a:bodyPr>
          <a:lstStyle/>
          <a:p>
            <a:r>
              <a:rPr lang="en-GB" sz="3200" i="1" dirty="0">
                <a:solidFill>
                  <a:srgbClr val="FF0000"/>
                </a:solidFill>
                <a:effectLst/>
                <a:latin typeface="Arial" panose="020B0604020202020204" pitchFamily="34" charset="0"/>
                <a:ea typeface="Calibri" panose="020F0502020204030204" pitchFamily="34" charset="0"/>
                <a:cs typeface="Arial" panose="020B0604020202020204" pitchFamily="34" charset="0"/>
              </a:rPr>
              <a:t>Operating variable costs </a:t>
            </a:r>
            <a:endParaRPr lang="it-IT" sz="3200" dirty="0">
              <a:solidFill>
                <a:srgbClr val="FF0000"/>
              </a:solidFill>
              <a:latin typeface="Arial" panose="020B0604020202020204" pitchFamily="34" charset="0"/>
              <a:cs typeface="Arial" panose="020B0604020202020204" pitchFamily="34" charset="0"/>
            </a:endParaRPr>
          </a:p>
        </p:txBody>
      </p:sp>
      <p:graphicFrame>
        <p:nvGraphicFramePr>
          <p:cNvPr id="14" name="Grafico 13">
            <a:extLst>
              <a:ext uri="{FF2B5EF4-FFF2-40B4-BE49-F238E27FC236}">
                <a16:creationId xmlns:a16="http://schemas.microsoft.com/office/drawing/2014/main" id="{92A8C0B4-2B30-48C4-B56F-8516EEFA594C}"/>
              </a:ext>
            </a:extLst>
          </p:cNvPr>
          <p:cNvGraphicFramePr/>
          <p:nvPr>
            <p:extLst>
              <p:ext uri="{D42A27DB-BD31-4B8C-83A1-F6EECF244321}">
                <p14:modId xmlns:p14="http://schemas.microsoft.com/office/powerpoint/2010/main" val="4064794296"/>
              </p:ext>
            </p:extLst>
          </p:nvPr>
        </p:nvGraphicFramePr>
        <p:xfrm>
          <a:off x="199036" y="5845479"/>
          <a:ext cx="7066060" cy="362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co 14">
            <a:extLst>
              <a:ext uri="{FF2B5EF4-FFF2-40B4-BE49-F238E27FC236}">
                <a16:creationId xmlns:a16="http://schemas.microsoft.com/office/drawing/2014/main" id="{E9A8EAA2-E509-4E6A-847D-2E78C05730BD}"/>
              </a:ext>
            </a:extLst>
          </p:cNvPr>
          <p:cNvGraphicFramePr/>
          <p:nvPr>
            <p:extLst>
              <p:ext uri="{D42A27DB-BD31-4B8C-83A1-F6EECF244321}">
                <p14:modId xmlns:p14="http://schemas.microsoft.com/office/powerpoint/2010/main" val="3375553109"/>
              </p:ext>
            </p:extLst>
          </p:nvPr>
        </p:nvGraphicFramePr>
        <p:xfrm>
          <a:off x="7465511" y="5845478"/>
          <a:ext cx="5148199" cy="3448833"/>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a:extLst>
              <a:ext uri="{FF2B5EF4-FFF2-40B4-BE49-F238E27FC236}">
                <a16:creationId xmlns:a16="http://schemas.microsoft.com/office/drawing/2014/main" id="{60564EB3-517C-4243-B8B3-7540676B4259}"/>
              </a:ext>
            </a:extLst>
          </p:cNvPr>
          <p:cNvSpPr txBox="1"/>
          <p:nvPr/>
        </p:nvSpPr>
        <p:spPr>
          <a:xfrm>
            <a:off x="121781" y="4997288"/>
            <a:ext cx="1151014" cy="830997"/>
          </a:xfrm>
          <a:prstGeom prst="rect">
            <a:avLst/>
          </a:prstGeom>
          <a:noFill/>
        </p:spPr>
        <p:txBody>
          <a:bodyPr wrap="square" rtlCol="0">
            <a:spAutoFit/>
          </a:bodyPr>
          <a:lstStyle/>
          <a:p>
            <a:r>
              <a:rPr lang="it-IT" sz="1600" b="1" dirty="0">
                <a:solidFill>
                  <a:srgbClr val="FF0000"/>
                </a:solidFill>
                <a:latin typeface="Arial" panose="020B0604020202020204" pitchFamily="34" charset="0"/>
                <a:cs typeface="Arial" panose="020B0604020202020204" pitchFamily="34" charset="0"/>
              </a:rPr>
              <a:t>70% of the </a:t>
            </a:r>
            <a:r>
              <a:rPr lang="it-IT" sz="1600" b="1" dirty="0" err="1">
                <a:solidFill>
                  <a:srgbClr val="FF0000"/>
                </a:solidFill>
                <a:latin typeface="Arial" panose="020B0604020202020204" pitchFamily="34" charset="0"/>
                <a:cs typeface="Arial" panose="020B0604020202020204" pitchFamily="34" charset="0"/>
              </a:rPr>
              <a:t>total</a:t>
            </a:r>
            <a:r>
              <a:rPr lang="it-IT" sz="1600" b="1" dirty="0">
                <a:solidFill>
                  <a:srgbClr val="FF0000"/>
                </a:solidFill>
                <a:latin typeface="Arial" panose="020B0604020202020204" pitchFamily="34" charset="0"/>
                <a:cs typeface="Arial" panose="020B0604020202020204" pitchFamily="34" charset="0"/>
              </a:rPr>
              <a:t> cost</a:t>
            </a:r>
          </a:p>
        </p:txBody>
      </p:sp>
      <p:cxnSp>
        <p:nvCxnSpPr>
          <p:cNvPr id="16" name="Connettore 2 15">
            <a:extLst>
              <a:ext uri="{FF2B5EF4-FFF2-40B4-BE49-F238E27FC236}">
                <a16:creationId xmlns:a16="http://schemas.microsoft.com/office/drawing/2014/main" id="{B24F4937-E06E-455E-8EE2-FF75113A3349}"/>
              </a:ext>
            </a:extLst>
          </p:cNvPr>
          <p:cNvCxnSpPr>
            <a:cxnSpLocks/>
          </p:cNvCxnSpPr>
          <p:nvPr/>
        </p:nvCxnSpPr>
        <p:spPr>
          <a:xfrm flipH="1" flipV="1">
            <a:off x="781029" y="5578115"/>
            <a:ext cx="983532" cy="33760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Ovale 16">
            <a:extLst>
              <a:ext uri="{FF2B5EF4-FFF2-40B4-BE49-F238E27FC236}">
                <a16:creationId xmlns:a16="http://schemas.microsoft.com/office/drawing/2014/main" id="{6A979915-1E44-418C-A114-E37BF4FB6E2F}"/>
              </a:ext>
            </a:extLst>
          </p:cNvPr>
          <p:cNvSpPr/>
          <p:nvPr/>
        </p:nvSpPr>
        <p:spPr>
          <a:xfrm>
            <a:off x="1542133" y="8954209"/>
            <a:ext cx="814192" cy="4384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3B5BF0EB-F892-49A4-B21F-F35B09042D13}"/>
              </a:ext>
            </a:extLst>
          </p:cNvPr>
          <p:cNvSpPr txBox="1"/>
          <p:nvPr/>
        </p:nvSpPr>
        <p:spPr>
          <a:xfrm>
            <a:off x="9727148" y="6515114"/>
            <a:ext cx="2542786" cy="1077218"/>
          </a:xfrm>
          <a:prstGeom prst="rect">
            <a:avLst/>
          </a:prstGeom>
          <a:noFill/>
        </p:spPr>
        <p:txBody>
          <a:bodyPr wrap="square">
            <a:spAutoFit/>
          </a:bodyPr>
          <a:lstStyle/>
          <a:p>
            <a:r>
              <a:rPr lang="en-US" sz="16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Personal cost represents about 66% of variable operating costs </a:t>
            </a:r>
            <a:endParaRPr lang="it-IT" sz="16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07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E996DAE1-D661-4F6A-AEA7-56266AA60D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6" name="Text Placeholder 18">
            <a:extLst>
              <a:ext uri="{FF2B5EF4-FFF2-40B4-BE49-F238E27FC236}">
                <a16:creationId xmlns:a16="http://schemas.microsoft.com/office/drawing/2014/main" id="{631D2562-7F27-46D3-A02B-87BABD8F05BE}"/>
              </a:ext>
            </a:extLst>
          </p:cNvPr>
          <p:cNvSpPr txBox="1">
            <a:spLocks/>
          </p:cNvSpPr>
          <p:nvPr/>
        </p:nvSpPr>
        <p:spPr>
          <a:xfrm>
            <a:off x="398072"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LCC results</a:t>
            </a:r>
          </a:p>
        </p:txBody>
      </p:sp>
      <p:sp>
        <p:nvSpPr>
          <p:cNvPr id="8" name="CasellaDiTesto 7">
            <a:extLst>
              <a:ext uri="{FF2B5EF4-FFF2-40B4-BE49-F238E27FC236}">
                <a16:creationId xmlns:a16="http://schemas.microsoft.com/office/drawing/2014/main" id="{F79AE2A0-1884-4555-8CA6-AA1E93EE03C7}"/>
              </a:ext>
            </a:extLst>
          </p:cNvPr>
          <p:cNvSpPr txBox="1"/>
          <p:nvPr/>
        </p:nvSpPr>
        <p:spPr>
          <a:xfrm>
            <a:off x="1238697" y="1526092"/>
            <a:ext cx="10045874" cy="646331"/>
          </a:xfrm>
          <a:prstGeom prst="rect">
            <a:avLst/>
          </a:prstGeom>
          <a:noFill/>
        </p:spPr>
        <p:txBody>
          <a:bodyPr wrap="square" rtlCol="0">
            <a:spAutoFit/>
          </a:bodyPr>
          <a:lstStyle/>
          <a:p>
            <a:r>
              <a:rPr lang="it-IT" b="1" dirty="0">
                <a:solidFill>
                  <a:schemeClr val="accent2"/>
                </a:solidFill>
                <a:latin typeface="Arial" panose="020B0604020202020204" pitchFamily="34" charset="0"/>
                <a:cs typeface="Arial" panose="020B0604020202020204" pitchFamily="34" charset="0"/>
              </a:rPr>
              <a:t>SEZ treatment</a:t>
            </a:r>
          </a:p>
        </p:txBody>
      </p:sp>
      <p:graphicFrame>
        <p:nvGraphicFramePr>
          <p:cNvPr id="9" name="Grafico 8">
            <a:extLst>
              <a:ext uri="{FF2B5EF4-FFF2-40B4-BE49-F238E27FC236}">
                <a16:creationId xmlns:a16="http://schemas.microsoft.com/office/drawing/2014/main" id="{108C90EE-4279-4E69-A3D8-48EBB5B2169A}"/>
              </a:ext>
            </a:extLst>
          </p:cNvPr>
          <p:cNvGraphicFramePr/>
          <p:nvPr>
            <p:extLst>
              <p:ext uri="{D42A27DB-BD31-4B8C-83A1-F6EECF244321}">
                <p14:modId xmlns:p14="http://schemas.microsoft.com/office/powerpoint/2010/main" val="3926919898"/>
              </p:ext>
            </p:extLst>
          </p:nvPr>
        </p:nvGraphicFramePr>
        <p:xfrm>
          <a:off x="997210" y="2791215"/>
          <a:ext cx="5917157" cy="4073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co 9">
            <a:extLst>
              <a:ext uri="{FF2B5EF4-FFF2-40B4-BE49-F238E27FC236}">
                <a16:creationId xmlns:a16="http://schemas.microsoft.com/office/drawing/2014/main" id="{A5E294D4-0552-4B59-B5A5-3C2B1D33FFBD}"/>
              </a:ext>
            </a:extLst>
          </p:cNvPr>
          <p:cNvGraphicFramePr/>
          <p:nvPr>
            <p:extLst>
              <p:ext uri="{D42A27DB-BD31-4B8C-83A1-F6EECF244321}">
                <p14:modId xmlns:p14="http://schemas.microsoft.com/office/powerpoint/2010/main" val="130360994"/>
              </p:ext>
            </p:extLst>
          </p:nvPr>
        </p:nvGraphicFramePr>
        <p:xfrm>
          <a:off x="6502401" y="2947349"/>
          <a:ext cx="6329124" cy="3916914"/>
        </p:xfrm>
        <a:graphic>
          <a:graphicData uri="http://schemas.openxmlformats.org/drawingml/2006/chart">
            <c:chart xmlns:c="http://schemas.openxmlformats.org/drawingml/2006/chart" xmlns:r="http://schemas.openxmlformats.org/officeDocument/2006/relationships" r:id="rId4"/>
          </a:graphicData>
        </a:graphic>
      </p:graphicFrame>
      <p:sp>
        <p:nvSpPr>
          <p:cNvPr id="12" name="CasellaDiTesto 11">
            <a:extLst>
              <a:ext uri="{FF2B5EF4-FFF2-40B4-BE49-F238E27FC236}">
                <a16:creationId xmlns:a16="http://schemas.microsoft.com/office/drawing/2014/main" id="{8D24DB6C-21C8-4A06-AD84-943C4CCF6DE1}"/>
              </a:ext>
            </a:extLst>
          </p:cNvPr>
          <p:cNvSpPr txBox="1"/>
          <p:nvPr/>
        </p:nvSpPr>
        <p:spPr>
          <a:xfrm>
            <a:off x="997210" y="7497971"/>
            <a:ext cx="11313113" cy="905633"/>
          </a:xfrm>
          <a:prstGeom prst="rect">
            <a:avLst/>
          </a:prstGeom>
          <a:noFill/>
        </p:spPr>
        <p:txBody>
          <a:bodyPr wrap="square">
            <a:spAutoFit/>
          </a:bodyPr>
          <a:lstStyle/>
          <a:p>
            <a:pPr algn="just">
              <a:lnSpc>
                <a:spcPct val="115000"/>
              </a:lnSpc>
              <a:spcAft>
                <a:spcPts val="600"/>
              </a:spcAft>
            </a:pPr>
            <a:r>
              <a:rPr lang="en-GB" sz="2400" dirty="0">
                <a:effectLst/>
                <a:latin typeface="Arial" panose="020B0604020202020204" pitchFamily="34" charset="0"/>
                <a:ea typeface="Calibri" panose="020F0502020204030204" pitchFamily="34" charset="0"/>
                <a:cs typeface="Arial" panose="020B0604020202020204" pitchFamily="34" charset="0"/>
              </a:rPr>
              <a:t>The total annual cost is to 564.70 €/m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 of SEZ effluent including OPEX, depreciation and contingency, instead the actual disposal cost is 581.8 €/m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Ovale 10">
            <a:extLst>
              <a:ext uri="{FF2B5EF4-FFF2-40B4-BE49-F238E27FC236}">
                <a16:creationId xmlns:a16="http://schemas.microsoft.com/office/drawing/2014/main" id="{DEBE1635-EABD-41A0-96CA-52F92C6EF9CA}"/>
              </a:ext>
            </a:extLst>
          </p:cNvPr>
          <p:cNvSpPr/>
          <p:nvPr/>
        </p:nvSpPr>
        <p:spPr>
          <a:xfrm>
            <a:off x="1423094" y="2606653"/>
            <a:ext cx="1858725" cy="6388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id="{651BFE33-CC93-4FD0-95C5-C18B653DE5BA}"/>
              </a:ext>
            </a:extLst>
          </p:cNvPr>
          <p:cNvCxnSpPr>
            <a:cxnSpLocks/>
          </p:cNvCxnSpPr>
          <p:nvPr/>
        </p:nvCxnSpPr>
        <p:spPr>
          <a:xfrm flipH="1">
            <a:off x="1202499" y="3082147"/>
            <a:ext cx="220596" cy="1032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CasellaDiTesto 13">
            <a:extLst>
              <a:ext uri="{FF2B5EF4-FFF2-40B4-BE49-F238E27FC236}">
                <a16:creationId xmlns:a16="http://schemas.microsoft.com/office/drawing/2014/main" id="{09AD855A-CB3A-4F74-9A64-8F6BFC3038B9}"/>
              </a:ext>
            </a:extLst>
          </p:cNvPr>
          <p:cNvSpPr txBox="1"/>
          <p:nvPr/>
        </p:nvSpPr>
        <p:spPr>
          <a:xfrm>
            <a:off x="-1724766" y="4078373"/>
            <a:ext cx="6501008" cy="369332"/>
          </a:xfrm>
          <a:prstGeom prst="rect">
            <a:avLst/>
          </a:prstGeom>
          <a:noFill/>
        </p:spPr>
        <p:txBody>
          <a:bodyPr wrap="square">
            <a:spAutoFit/>
          </a:bodyPr>
          <a:lstStyle/>
          <a:p>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most relevant cost item</a:t>
            </a:r>
            <a:endParaRPr lang="it-IT"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93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CA4E0418-771F-4069-BF50-ACE2821FDD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6" name="Text Placeholder 18">
            <a:extLst>
              <a:ext uri="{FF2B5EF4-FFF2-40B4-BE49-F238E27FC236}">
                <a16:creationId xmlns:a16="http://schemas.microsoft.com/office/drawing/2014/main" id="{5FD9038B-ABC1-42D0-87E3-5E8FB8D1885D}"/>
              </a:ext>
            </a:extLst>
          </p:cNvPr>
          <p:cNvSpPr txBox="1">
            <a:spLocks/>
          </p:cNvSpPr>
          <p:nvPr/>
        </p:nvSpPr>
        <p:spPr>
          <a:xfrm>
            <a:off x="398072"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rPr>
              <a:t>                                       LCC results</a:t>
            </a:r>
          </a:p>
        </p:txBody>
      </p:sp>
      <p:sp>
        <p:nvSpPr>
          <p:cNvPr id="10" name="CasellaDiTesto 9">
            <a:extLst>
              <a:ext uri="{FF2B5EF4-FFF2-40B4-BE49-F238E27FC236}">
                <a16:creationId xmlns:a16="http://schemas.microsoft.com/office/drawing/2014/main" id="{8D58B351-47EC-4F56-862E-E2AE82792480}"/>
              </a:ext>
            </a:extLst>
          </p:cNvPr>
          <p:cNvSpPr txBox="1"/>
          <p:nvPr/>
        </p:nvSpPr>
        <p:spPr>
          <a:xfrm>
            <a:off x="2505205" y="674177"/>
            <a:ext cx="6513534" cy="646331"/>
          </a:xfrm>
          <a:prstGeom prst="rect">
            <a:avLst/>
          </a:prstGeom>
          <a:noFill/>
        </p:spPr>
        <p:txBody>
          <a:bodyPr wrap="square">
            <a:spAutoFit/>
          </a:bodyPr>
          <a:lstStyle/>
          <a:p>
            <a:r>
              <a:rPr lang="en-GB" sz="3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Economic Evaluation </a:t>
            </a:r>
            <a:endParaRPr lang="it-IT" b="1" dirty="0">
              <a:solidFill>
                <a:schemeClr val="accent2"/>
              </a:solidFill>
            </a:endParaRPr>
          </a:p>
        </p:txBody>
      </p:sp>
      <p:graphicFrame>
        <p:nvGraphicFramePr>
          <p:cNvPr id="11" name="Tabella 10">
            <a:extLst>
              <a:ext uri="{FF2B5EF4-FFF2-40B4-BE49-F238E27FC236}">
                <a16:creationId xmlns:a16="http://schemas.microsoft.com/office/drawing/2014/main" id="{C2FC84B6-8530-4595-80F6-19AB4467462C}"/>
              </a:ext>
            </a:extLst>
          </p:cNvPr>
          <p:cNvGraphicFramePr>
            <a:graphicFrameLocks noGrp="1"/>
          </p:cNvGraphicFramePr>
          <p:nvPr>
            <p:extLst>
              <p:ext uri="{D42A27DB-BD31-4B8C-83A1-F6EECF244321}">
                <p14:modId xmlns:p14="http://schemas.microsoft.com/office/powerpoint/2010/main" val="1036104681"/>
              </p:ext>
            </p:extLst>
          </p:nvPr>
        </p:nvGraphicFramePr>
        <p:xfrm>
          <a:off x="641860" y="1357071"/>
          <a:ext cx="11217276" cy="2919476"/>
        </p:xfrm>
        <a:graphic>
          <a:graphicData uri="http://schemas.openxmlformats.org/drawingml/2006/table">
            <a:tbl>
              <a:tblPr firstRow="1" firstCol="1" bandRow="1">
                <a:tableStyleId>{C7B018BB-80A7-4F77-B60F-C8B233D01FF8}</a:tableStyleId>
              </a:tblPr>
              <a:tblGrid>
                <a:gridCol w="3739092">
                  <a:extLst>
                    <a:ext uri="{9D8B030D-6E8A-4147-A177-3AD203B41FA5}">
                      <a16:colId xmlns:a16="http://schemas.microsoft.com/office/drawing/2014/main" val="1640709595"/>
                    </a:ext>
                  </a:extLst>
                </a:gridCol>
                <a:gridCol w="3739092">
                  <a:extLst>
                    <a:ext uri="{9D8B030D-6E8A-4147-A177-3AD203B41FA5}">
                      <a16:colId xmlns:a16="http://schemas.microsoft.com/office/drawing/2014/main" val="2459245503"/>
                    </a:ext>
                  </a:extLst>
                </a:gridCol>
                <a:gridCol w="3739092">
                  <a:extLst>
                    <a:ext uri="{9D8B030D-6E8A-4147-A177-3AD203B41FA5}">
                      <a16:colId xmlns:a16="http://schemas.microsoft.com/office/drawing/2014/main" val="2888655980"/>
                    </a:ext>
                  </a:extLst>
                </a:gridCol>
              </a:tblGrid>
              <a:tr h="200025">
                <a:tc>
                  <a:txBody>
                    <a:bodyPr/>
                    <a:lstStyle/>
                    <a:p>
                      <a:pPr algn="just">
                        <a:lnSpc>
                          <a:spcPct val="115000"/>
                        </a:lnSpc>
                        <a:spcAft>
                          <a:spcPts val="600"/>
                        </a:spcAft>
                      </a:pPr>
                      <a:r>
                        <a:rPr lang="en-GB" sz="1600">
                          <a:effectLst/>
                        </a:rPr>
                        <a:t>Annual production of TMAH and Photoresist wastewater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dirty="0">
                          <a:effectLst/>
                        </a:rPr>
                        <a:t>6336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dirty="0">
                          <a:effectLst/>
                        </a:rPr>
                        <a:t>ton/year</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13888435"/>
                  </a:ext>
                </a:extLst>
              </a:tr>
              <a:tr h="197993">
                <a:tc>
                  <a:txBody>
                    <a:bodyPr/>
                    <a:lstStyle/>
                    <a:p>
                      <a:pPr algn="just">
                        <a:lnSpc>
                          <a:spcPct val="115000"/>
                        </a:lnSpc>
                        <a:spcAft>
                          <a:spcPts val="600"/>
                        </a:spcAft>
                      </a:pPr>
                      <a:r>
                        <a:rPr lang="en-GB" sz="1600">
                          <a:effectLst/>
                        </a:rPr>
                        <a:t>Actual disposal cost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dirty="0">
                          <a:effectLst/>
                        </a:rPr>
                        <a:t> €                   289,048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79685777"/>
                  </a:ext>
                </a:extLst>
              </a:tr>
              <a:tr h="200025">
                <a:tc>
                  <a:txBody>
                    <a:bodyPr/>
                    <a:lstStyle/>
                    <a:p>
                      <a:pPr algn="just">
                        <a:lnSpc>
                          <a:spcPct val="115000"/>
                        </a:lnSpc>
                        <a:spcAft>
                          <a:spcPts val="600"/>
                        </a:spcAft>
                      </a:pPr>
                      <a:r>
                        <a:rPr lang="en-GB" sz="1600">
                          <a:effectLst/>
                        </a:rPr>
                        <a:t>LIFE BITMAPS cost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211,033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4545324"/>
                  </a:ext>
                </a:extLst>
              </a:tr>
              <a:tr h="197993">
                <a:tc>
                  <a:txBody>
                    <a:bodyPr/>
                    <a:lstStyle/>
                    <a:p>
                      <a:pPr algn="just">
                        <a:lnSpc>
                          <a:spcPct val="115000"/>
                        </a:lnSpc>
                        <a:spcAft>
                          <a:spcPts val="600"/>
                        </a:spcAft>
                      </a:pPr>
                      <a:r>
                        <a:rPr lang="en-GB" sz="1600">
                          <a:effectLst/>
                        </a:rPr>
                        <a:t>Scrubber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6908855"/>
                  </a:ext>
                </a:extLst>
              </a:tr>
              <a:tr h="197993">
                <a:tc>
                  <a:txBody>
                    <a:bodyPr/>
                    <a:lstStyle/>
                    <a:p>
                      <a:pPr algn="just">
                        <a:lnSpc>
                          <a:spcPct val="115000"/>
                        </a:lnSpc>
                        <a:spcAft>
                          <a:spcPts val="600"/>
                        </a:spcAft>
                      </a:pPr>
                      <a:r>
                        <a:rPr lang="en-GB" sz="1600">
                          <a:effectLst/>
                        </a:rPr>
                        <a:t>Net saving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194,570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91388387"/>
                  </a:ext>
                </a:extLst>
              </a:tr>
              <a:tr h="197993">
                <a:tc>
                  <a:txBody>
                    <a:bodyPr/>
                    <a:lstStyle/>
                    <a:p>
                      <a:pPr algn="just">
                        <a:lnSpc>
                          <a:spcPct val="115000"/>
                        </a:lnSpc>
                        <a:spcAft>
                          <a:spcPts val="600"/>
                        </a:spcAft>
                      </a:pPr>
                      <a:r>
                        <a:rPr lang="en-GB" sz="1600">
                          <a:effectLst/>
                        </a:rPr>
                        <a:t>PBT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4.6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years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92635839"/>
                  </a:ext>
                </a:extLst>
              </a:tr>
              <a:tr h="197993">
                <a:tc>
                  <a:txBody>
                    <a:bodyPr/>
                    <a:lstStyle/>
                    <a:p>
                      <a:pPr algn="just">
                        <a:lnSpc>
                          <a:spcPct val="115000"/>
                        </a:lnSpc>
                        <a:spcAft>
                          <a:spcPts val="600"/>
                        </a:spcAft>
                      </a:pPr>
                      <a:r>
                        <a:rPr lang="en-GB" sz="1600">
                          <a:effectLst/>
                        </a:rPr>
                        <a:t>PBT (actualized)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7.8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years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15485793"/>
                  </a:ext>
                </a:extLst>
              </a:tr>
              <a:tr h="200025">
                <a:tc>
                  <a:txBody>
                    <a:bodyPr/>
                    <a:lstStyle/>
                    <a:p>
                      <a:pPr algn="just">
                        <a:lnSpc>
                          <a:spcPct val="115000"/>
                        </a:lnSpc>
                        <a:spcAft>
                          <a:spcPts val="600"/>
                        </a:spcAft>
                      </a:pPr>
                      <a:r>
                        <a:rPr lang="en-GB" sz="1600">
                          <a:effectLst/>
                        </a:rPr>
                        <a:t>IRR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10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50268900"/>
                  </a:ext>
                </a:extLst>
              </a:tr>
              <a:tr h="197993">
                <a:tc>
                  <a:txBody>
                    <a:bodyPr/>
                    <a:lstStyle/>
                    <a:p>
                      <a:pPr algn="just">
                        <a:lnSpc>
                          <a:spcPct val="115000"/>
                        </a:lnSpc>
                        <a:spcAft>
                          <a:spcPts val="600"/>
                        </a:spcAft>
                      </a:pPr>
                      <a:r>
                        <a:rPr lang="en-GB" sz="1600">
                          <a:effectLst/>
                        </a:rPr>
                        <a:t>VAN (discount factor at 10%)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157,080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10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2245265"/>
                  </a:ext>
                </a:extLst>
              </a:tr>
              <a:tr h="200025">
                <a:tc>
                  <a:txBody>
                    <a:bodyPr/>
                    <a:lstStyle/>
                    <a:p>
                      <a:pPr algn="just">
                        <a:lnSpc>
                          <a:spcPct val="115000"/>
                        </a:lnSpc>
                        <a:spcAft>
                          <a:spcPts val="600"/>
                        </a:spcAft>
                      </a:pPr>
                      <a:r>
                        <a:rPr lang="en-GB" sz="1600" dirty="0">
                          <a:effectLst/>
                        </a:rPr>
                        <a:t>IRA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dirty="0">
                          <a:effectLst/>
                        </a:rPr>
                        <a:t>1.175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dirty="0">
                          <a:effectLst/>
                        </a:rPr>
                        <a:t>10 year</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9494252"/>
                  </a:ext>
                </a:extLst>
              </a:tr>
            </a:tbl>
          </a:graphicData>
        </a:graphic>
      </p:graphicFrame>
      <p:graphicFrame>
        <p:nvGraphicFramePr>
          <p:cNvPr id="12" name="Tabella 11">
            <a:extLst>
              <a:ext uri="{FF2B5EF4-FFF2-40B4-BE49-F238E27FC236}">
                <a16:creationId xmlns:a16="http://schemas.microsoft.com/office/drawing/2014/main" id="{EAB18516-6DA9-4B2C-99EA-D697C9412001}"/>
              </a:ext>
            </a:extLst>
          </p:cNvPr>
          <p:cNvGraphicFramePr>
            <a:graphicFrameLocks noGrp="1"/>
          </p:cNvGraphicFramePr>
          <p:nvPr>
            <p:extLst>
              <p:ext uri="{D42A27DB-BD31-4B8C-83A1-F6EECF244321}">
                <p14:modId xmlns:p14="http://schemas.microsoft.com/office/powerpoint/2010/main" val="918186448"/>
              </p:ext>
            </p:extLst>
          </p:nvPr>
        </p:nvGraphicFramePr>
        <p:xfrm>
          <a:off x="641860" y="4357589"/>
          <a:ext cx="11217276" cy="2639060"/>
        </p:xfrm>
        <a:graphic>
          <a:graphicData uri="http://schemas.openxmlformats.org/drawingml/2006/table">
            <a:tbl>
              <a:tblPr firstRow="1" firstCol="1" bandRow="1">
                <a:tableStyleId>{69C7853C-536D-4A76-A0AE-DD22124D55A5}</a:tableStyleId>
              </a:tblPr>
              <a:tblGrid>
                <a:gridCol w="3739092">
                  <a:extLst>
                    <a:ext uri="{9D8B030D-6E8A-4147-A177-3AD203B41FA5}">
                      <a16:colId xmlns:a16="http://schemas.microsoft.com/office/drawing/2014/main" val="1632770474"/>
                    </a:ext>
                  </a:extLst>
                </a:gridCol>
                <a:gridCol w="3739092">
                  <a:extLst>
                    <a:ext uri="{9D8B030D-6E8A-4147-A177-3AD203B41FA5}">
                      <a16:colId xmlns:a16="http://schemas.microsoft.com/office/drawing/2014/main" val="3041436131"/>
                    </a:ext>
                  </a:extLst>
                </a:gridCol>
                <a:gridCol w="3739092">
                  <a:extLst>
                    <a:ext uri="{9D8B030D-6E8A-4147-A177-3AD203B41FA5}">
                      <a16:colId xmlns:a16="http://schemas.microsoft.com/office/drawing/2014/main" val="4060448455"/>
                    </a:ext>
                  </a:extLst>
                </a:gridCol>
              </a:tblGrid>
              <a:tr h="200025">
                <a:tc>
                  <a:txBody>
                    <a:bodyPr/>
                    <a:lstStyle/>
                    <a:p>
                      <a:pPr algn="just">
                        <a:lnSpc>
                          <a:spcPct val="115000"/>
                        </a:lnSpc>
                        <a:spcAft>
                          <a:spcPts val="600"/>
                        </a:spcAft>
                      </a:pPr>
                      <a:r>
                        <a:rPr lang="en-GB" sz="1600" dirty="0">
                          <a:effectLst/>
                        </a:rPr>
                        <a:t>Annual production of BOE wastewater</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435.00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ton/anno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99951736"/>
                  </a:ext>
                </a:extLst>
              </a:tr>
              <a:tr h="197993">
                <a:tc>
                  <a:txBody>
                    <a:bodyPr/>
                    <a:lstStyle/>
                    <a:p>
                      <a:pPr algn="just">
                        <a:lnSpc>
                          <a:spcPct val="115000"/>
                        </a:lnSpc>
                        <a:spcAft>
                          <a:spcPts val="600"/>
                        </a:spcAft>
                      </a:pPr>
                      <a:r>
                        <a:rPr lang="en-GB" sz="1600">
                          <a:effectLst/>
                        </a:rPr>
                        <a:t>Actual disposal cost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110,350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03723135"/>
                  </a:ext>
                </a:extLst>
              </a:tr>
              <a:tr h="197993">
                <a:tc>
                  <a:txBody>
                    <a:bodyPr/>
                    <a:lstStyle/>
                    <a:p>
                      <a:pPr algn="just">
                        <a:lnSpc>
                          <a:spcPct val="115000"/>
                        </a:lnSpc>
                        <a:spcAft>
                          <a:spcPts val="600"/>
                        </a:spcAft>
                      </a:pPr>
                      <a:r>
                        <a:rPr lang="en-GB" sz="1600">
                          <a:effectLst/>
                        </a:rPr>
                        <a:t>LIFE BITMAPS cost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99,333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68221640"/>
                  </a:ext>
                </a:extLst>
              </a:tr>
              <a:tr h="197993">
                <a:tc>
                  <a:txBody>
                    <a:bodyPr/>
                    <a:lstStyle/>
                    <a:p>
                      <a:pPr algn="just">
                        <a:lnSpc>
                          <a:spcPct val="115000"/>
                        </a:lnSpc>
                        <a:spcAft>
                          <a:spcPts val="600"/>
                        </a:spcAft>
                      </a:pPr>
                      <a:r>
                        <a:rPr lang="en-GB" sz="1600">
                          <a:effectLst/>
                        </a:rPr>
                        <a:t>Scrubber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8223951"/>
                  </a:ext>
                </a:extLst>
              </a:tr>
              <a:tr h="197993">
                <a:tc>
                  <a:txBody>
                    <a:bodyPr/>
                    <a:lstStyle/>
                    <a:p>
                      <a:pPr algn="just">
                        <a:lnSpc>
                          <a:spcPct val="115000"/>
                        </a:lnSpc>
                        <a:spcAft>
                          <a:spcPts val="600"/>
                        </a:spcAft>
                      </a:pPr>
                      <a:r>
                        <a:rPr lang="en-GB" sz="1600">
                          <a:effectLst/>
                        </a:rPr>
                        <a:t>Net saving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62,819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9812336"/>
                  </a:ext>
                </a:extLst>
              </a:tr>
              <a:tr h="200025">
                <a:tc>
                  <a:txBody>
                    <a:bodyPr/>
                    <a:lstStyle/>
                    <a:p>
                      <a:pPr algn="just">
                        <a:lnSpc>
                          <a:spcPct val="115000"/>
                        </a:lnSpc>
                        <a:spcAft>
                          <a:spcPts val="600"/>
                        </a:spcAft>
                      </a:pPr>
                      <a:r>
                        <a:rPr lang="en-GB" sz="1600">
                          <a:effectLst/>
                        </a:rPr>
                        <a:t>PBT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6.4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years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1574149"/>
                  </a:ext>
                </a:extLst>
              </a:tr>
              <a:tr h="200025">
                <a:tc>
                  <a:txBody>
                    <a:bodyPr/>
                    <a:lstStyle/>
                    <a:p>
                      <a:pPr algn="just">
                        <a:lnSpc>
                          <a:spcPct val="115000"/>
                        </a:lnSpc>
                        <a:spcAft>
                          <a:spcPts val="600"/>
                        </a:spcAft>
                      </a:pPr>
                      <a:r>
                        <a:rPr lang="en-GB" sz="1600">
                          <a:effectLst/>
                        </a:rPr>
                        <a:t>PBT (actualized)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Over 10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years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28515258"/>
                  </a:ext>
                </a:extLst>
              </a:tr>
              <a:tr h="197993">
                <a:tc>
                  <a:txBody>
                    <a:bodyPr/>
                    <a:lstStyle/>
                    <a:p>
                      <a:pPr algn="just">
                        <a:lnSpc>
                          <a:spcPct val="115000"/>
                        </a:lnSpc>
                        <a:spcAft>
                          <a:spcPts val="600"/>
                        </a:spcAft>
                      </a:pPr>
                      <a:r>
                        <a:rPr lang="en-GB" sz="1600">
                          <a:effectLst/>
                        </a:rPr>
                        <a:t>IRR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53565520"/>
                  </a:ext>
                </a:extLst>
              </a:tr>
              <a:tr h="200025">
                <a:tc>
                  <a:txBody>
                    <a:bodyPr/>
                    <a:lstStyle/>
                    <a:p>
                      <a:pPr algn="just">
                        <a:lnSpc>
                          <a:spcPct val="115000"/>
                        </a:lnSpc>
                        <a:spcAft>
                          <a:spcPts val="600"/>
                        </a:spcAft>
                      </a:pPr>
                      <a:r>
                        <a:rPr lang="en-GB" sz="1600">
                          <a:effectLst/>
                        </a:rPr>
                        <a:t>VAN (discount factor 10%)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20,742.87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56540053"/>
                  </a:ext>
                </a:extLst>
              </a:tr>
              <a:tr h="200025">
                <a:tc>
                  <a:txBody>
                    <a:bodyPr/>
                    <a:lstStyle/>
                    <a:p>
                      <a:pPr algn="just">
                        <a:lnSpc>
                          <a:spcPct val="115000"/>
                        </a:lnSpc>
                        <a:spcAft>
                          <a:spcPts val="600"/>
                        </a:spcAft>
                      </a:pPr>
                      <a:r>
                        <a:rPr lang="en-GB" sz="1600" dirty="0">
                          <a:effectLst/>
                        </a:rPr>
                        <a:t>IRA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0.95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87851750"/>
                  </a:ext>
                </a:extLst>
              </a:tr>
            </a:tbl>
          </a:graphicData>
        </a:graphic>
      </p:graphicFrame>
      <p:graphicFrame>
        <p:nvGraphicFramePr>
          <p:cNvPr id="13" name="Tabella 12">
            <a:extLst>
              <a:ext uri="{FF2B5EF4-FFF2-40B4-BE49-F238E27FC236}">
                <a16:creationId xmlns:a16="http://schemas.microsoft.com/office/drawing/2014/main" id="{9E6978CB-B7A3-4BD1-8C3E-85E4E439DE7A}"/>
              </a:ext>
            </a:extLst>
          </p:cNvPr>
          <p:cNvGraphicFramePr>
            <a:graphicFrameLocks noGrp="1"/>
          </p:cNvGraphicFramePr>
          <p:nvPr>
            <p:extLst>
              <p:ext uri="{D42A27DB-BD31-4B8C-83A1-F6EECF244321}">
                <p14:modId xmlns:p14="http://schemas.microsoft.com/office/powerpoint/2010/main" val="1548970037"/>
              </p:ext>
            </p:extLst>
          </p:nvPr>
        </p:nvGraphicFramePr>
        <p:xfrm>
          <a:off x="641860" y="7114540"/>
          <a:ext cx="11217276" cy="2639060"/>
        </p:xfrm>
        <a:graphic>
          <a:graphicData uri="http://schemas.openxmlformats.org/drawingml/2006/table">
            <a:tbl>
              <a:tblPr firstRow="1" firstCol="1" bandRow="1">
                <a:tableStyleId>{08FB837D-C827-4EFA-A057-4D05807E0F7C}</a:tableStyleId>
              </a:tblPr>
              <a:tblGrid>
                <a:gridCol w="3739092">
                  <a:extLst>
                    <a:ext uri="{9D8B030D-6E8A-4147-A177-3AD203B41FA5}">
                      <a16:colId xmlns:a16="http://schemas.microsoft.com/office/drawing/2014/main" val="3442818990"/>
                    </a:ext>
                  </a:extLst>
                </a:gridCol>
                <a:gridCol w="3739092">
                  <a:extLst>
                    <a:ext uri="{9D8B030D-6E8A-4147-A177-3AD203B41FA5}">
                      <a16:colId xmlns:a16="http://schemas.microsoft.com/office/drawing/2014/main" val="2392079088"/>
                    </a:ext>
                  </a:extLst>
                </a:gridCol>
                <a:gridCol w="3739092">
                  <a:extLst>
                    <a:ext uri="{9D8B030D-6E8A-4147-A177-3AD203B41FA5}">
                      <a16:colId xmlns:a16="http://schemas.microsoft.com/office/drawing/2014/main" val="2861256392"/>
                    </a:ext>
                  </a:extLst>
                </a:gridCol>
              </a:tblGrid>
              <a:tr h="200025">
                <a:tc>
                  <a:txBody>
                    <a:bodyPr/>
                    <a:lstStyle/>
                    <a:p>
                      <a:pPr algn="just">
                        <a:lnSpc>
                          <a:spcPct val="115000"/>
                        </a:lnSpc>
                        <a:spcAft>
                          <a:spcPts val="600"/>
                        </a:spcAft>
                      </a:pPr>
                      <a:r>
                        <a:rPr lang="en-GB" sz="1600">
                          <a:effectLst/>
                        </a:rPr>
                        <a:t>Annual production of SEZ wastewater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145.00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ton/year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1182590"/>
                  </a:ext>
                </a:extLst>
              </a:tr>
              <a:tr h="197993">
                <a:tc>
                  <a:txBody>
                    <a:bodyPr/>
                    <a:lstStyle/>
                    <a:p>
                      <a:pPr algn="just">
                        <a:lnSpc>
                          <a:spcPct val="115000"/>
                        </a:lnSpc>
                        <a:spcAft>
                          <a:spcPts val="600"/>
                        </a:spcAft>
                      </a:pPr>
                      <a:r>
                        <a:rPr lang="en-GB" sz="1600">
                          <a:effectLst/>
                        </a:rPr>
                        <a:t>Actual disposal cost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84,359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03112524"/>
                  </a:ext>
                </a:extLst>
              </a:tr>
              <a:tr h="197993">
                <a:tc>
                  <a:txBody>
                    <a:bodyPr/>
                    <a:lstStyle/>
                    <a:p>
                      <a:pPr algn="just">
                        <a:lnSpc>
                          <a:spcPct val="115000"/>
                        </a:lnSpc>
                        <a:spcAft>
                          <a:spcPts val="600"/>
                        </a:spcAft>
                      </a:pPr>
                      <a:r>
                        <a:rPr lang="en-GB" sz="1600">
                          <a:effectLst/>
                        </a:rPr>
                        <a:t>LIFE BITMAPS cost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81,882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22017851"/>
                  </a:ext>
                </a:extLst>
              </a:tr>
              <a:tr h="197993">
                <a:tc>
                  <a:txBody>
                    <a:bodyPr/>
                    <a:lstStyle/>
                    <a:p>
                      <a:pPr algn="just">
                        <a:lnSpc>
                          <a:spcPct val="115000"/>
                        </a:lnSpc>
                        <a:spcAft>
                          <a:spcPts val="600"/>
                        </a:spcAft>
                      </a:pPr>
                      <a:r>
                        <a:rPr lang="en-GB" sz="1600">
                          <a:effectLst/>
                        </a:rPr>
                        <a:t>Scrubber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7074341"/>
                  </a:ext>
                </a:extLst>
              </a:tr>
              <a:tr h="197993">
                <a:tc>
                  <a:txBody>
                    <a:bodyPr/>
                    <a:lstStyle/>
                    <a:p>
                      <a:pPr algn="just">
                        <a:lnSpc>
                          <a:spcPct val="115000"/>
                        </a:lnSpc>
                        <a:spcAft>
                          <a:spcPts val="600"/>
                        </a:spcAft>
                      </a:pPr>
                      <a:r>
                        <a:rPr lang="en-GB" sz="1600">
                          <a:effectLst/>
                        </a:rPr>
                        <a:t>Net saving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                54,279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per year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4171859"/>
                  </a:ext>
                </a:extLst>
              </a:tr>
              <a:tr h="197993">
                <a:tc>
                  <a:txBody>
                    <a:bodyPr/>
                    <a:lstStyle/>
                    <a:p>
                      <a:pPr algn="just">
                        <a:lnSpc>
                          <a:spcPct val="115000"/>
                        </a:lnSpc>
                        <a:spcAft>
                          <a:spcPts val="600"/>
                        </a:spcAft>
                      </a:pPr>
                      <a:r>
                        <a:rPr lang="en-GB" sz="1600">
                          <a:effectLst/>
                        </a:rPr>
                        <a:t>PBT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7.4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years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2989176"/>
                  </a:ext>
                </a:extLst>
              </a:tr>
              <a:tr h="197993">
                <a:tc>
                  <a:txBody>
                    <a:bodyPr/>
                    <a:lstStyle/>
                    <a:p>
                      <a:pPr algn="just">
                        <a:lnSpc>
                          <a:spcPct val="115000"/>
                        </a:lnSpc>
                        <a:spcAft>
                          <a:spcPts val="600"/>
                        </a:spcAft>
                      </a:pPr>
                      <a:r>
                        <a:rPr lang="en-GB" sz="1600">
                          <a:effectLst/>
                        </a:rPr>
                        <a:t>PBT (actualized)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Over 10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years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8280538"/>
                  </a:ext>
                </a:extLst>
              </a:tr>
              <a:tr h="197993">
                <a:tc>
                  <a:txBody>
                    <a:bodyPr/>
                    <a:lstStyle/>
                    <a:p>
                      <a:pPr algn="just">
                        <a:lnSpc>
                          <a:spcPct val="115000"/>
                        </a:lnSpc>
                        <a:spcAft>
                          <a:spcPts val="600"/>
                        </a:spcAft>
                      </a:pPr>
                      <a:r>
                        <a:rPr lang="en-GB" sz="1600">
                          <a:effectLst/>
                        </a:rPr>
                        <a:t>IRR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a:effectLst/>
                        </a:rPr>
                        <a:t>-3%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5027845"/>
                  </a:ext>
                </a:extLst>
              </a:tr>
              <a:tr h="197993">
                <a:tc>
                  <a:txBody>
                    <a:bodyPr/>
                    <a:lstStyle/>
                    <a:p>
                      <a:pPr algn="just">
                        <a:lnSpc>
                          <a:spcPct val="115000"/>
                        </a:lnSpc>
                        <a:spcAft>
                          <a:spcPts val="600"/>
                        </a:spcAft>
                      </a:pPr>
                      <a:r>
                        <a:rPr lang="en-GB" sz="1600">
                          <a:effectLst/>
                        </a:rPr>
                        <a:t>VAN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57,018.69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82080888"/>
                  </a:ext>
                </a:extLst>
              </a:tr>
              <a:tr h="200025">
                <a:tc>
                  <a:txBody>
                    <a:bodyPr/>
                    <a:lstStyle/>
                    <a:p>
                      <a:pPr algn="just">
                        <a:lnSpc>
                          <a:spcPct val="115000"/>
                        </a:lnSpc>
                        <a:spcAft>
                          <a:spcPts val="600"/>
                        </a:spcAft>
                      </a:pPr>
                      <a:r>
                        <a:rPr lang="en-GB" sz="1600">
                          <a:effectLst/>
                        </a:rPr>
                        <a:t>IRA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600" dirty="0">
                          <a:effectLst/>
                        </a:rPr>
                        <a:t>0.86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6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30638590"/>
                  </a:ext>
                </a:extLst>
              </a:tr>
            </a:tbl>
          </a:graphicData>
        </a:graphic>
      </p:graphicFrame>
    </p:spTree>
    <p:extLst>
      <p:ext uri="{BB962C8B-B14F-4D97-AF65-F5344CB8AC3E}">
        <p14:creationId xmlns:p14="http://schemas.microsoft.com/office/powerpoint/2010/main" val="300863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4A79EE07-D63C-42B5-986B-74226CA8C68B}"/>
              </a:ext>
            </a:extLst>
          </p:cNvPr>
          <p:cNvGraphicFramePr>
            <a:graphicFrameLocks noGrp="1"/>
          </p:cNvGraphicFramePr>
          <p:nvPr>
            <p:extLst>
              <p:ext uri="{D42A27DB-BD31-4B8C-83A1-F6EECF244321}">
                <p14:modId xmlns:p14="http://schemas.microsoft.com/office/powerpoint/2010/main" val="3945829338"/>
              </p:ext>
            </p:extLst>
          </p:nvPr>
        </p:nvGraphicFramePr>
        <p:xfrm>
          <a:off x="893762" y="1592072"/>
          <a:ext cx="11217276" cy="3284728"/>
        </p:xfrm>
        <a:graphic>
          <a:graphicData uri="http://schemas.openxmlformats.org/drawingml/2006/table">
            <a:tbl>
              <a:tblPr firstRow="1" firstCol="1" bandRow="1">
                <a:tableStyleId>{C7B018BB-80A7-4F77-B60F-C8B233D01FF8}</a:tableStyleId>
              </a:tblPr>
              <a:tblGrid>
                <a:gridCol w="3739092">
                  <a:extLst>
                    <a:ext uri="{9D8B030D-6E8A-4147-A177-3AD203B41FA5}">
                      <a16:colId xmlns:a16="http://schemas.microsoft.com/office/drawing/2014/main" val="2418736448"/>
                    </a:ext>
                  </a:extLst>
                </a:gridCol>
                <a:gridCol w="3739092">
                  <a:extLst>
                    <a:ext uri="{9D8B030D-6E8A-4147-A177-3AD203B41FA5}">
                      <a16:colId xmlns:a16="http://schemas.microsoft.com/office/drawing/2014/main" val="2836528753"/>
                    </a:ext>
                  </a:extLst>
                </a:gridCol>
                <a:gridCol w="3739092">
                  <a:extLst>
                    <a:ext uri="{9D8B030D-6E8A-4147-A177-3AD203B41FA5}">
                      <a16:colId xmlns:a16="http://schemas.microsoft.com/office/drawing/2014/main" val="2411967679"/>
                    </a:ext>
                  </a:extLst>
                </a:gridCol>
              </a:tblGrid>
              <a:tr h="197993">
                <a:tc>
                  <a:txBody>
                    <a:bodyPr/>
                    <a:lstStyle/>
                    <a:p>
                      <a:pPr algn="just">
                        <a:lnSpc>
                          <a:spcPct val="115000"/>
                        </a:lnSpc>
                        <a:spcAft>
                          <a:spcPts val="600"/>
                        </a:spcAft>
                      </a:pPr>
                      <a:r>
                        <a:rPr lang="en-GB" sz="1800" dirty="0">
                          <a:effectLst/>
                        </a:rPr>
                        <a:t>Annual production TMAH, BOE and SEZ wastewaters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800" dirty="0">
                          <a:effectLst/>
                        </a:rPr>
                        <a:t>6916,00</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ton/year</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28244447"/>
                  </a:ext>
                </a:extLst>
              </a:tr>
              <a:tr h="197993">
                <a:tc>
                  <a:txBody>
                    <a:bodyPr/>
                    <a:lstStyle/>
                    <a:p>
                      <a:pPr algn="just">
                        <a:lnSpc>
                          <a:spcPct val="115000"/>
                        </a:lnSpc>
                        <a:spcAft>
                          <a:spcPts val="600"/>
                        </a:spcAft>
                      </a:pPr>
                      <a:r>
                        <a:rPr lang="en-GB" sz="1800">
                          <a:effectLst/>
                        </a:rPr>
                        <a:t>Actual disposal cost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 €                        483,757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per year</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0819358"/>
                  </a:ext>
                </a:extLst>
              </a:tr>
              <a:tr h="197993">
                <a:tc>
                  <a:txBody>
                    <a:bodyPr/>
                    <a:lstStyle/>
                    <a:p>
                      <a:pPr algn="just">
                        <a:lnSpc>
                          <a:spcPct val="115000"/>
                        </a:lnSpc>
                        <a:spcAft>
                          <a:spcPts val="600"/>
                        </a:spcAft>
                      </a:pPr>
                      <a:r>
                        <a:rPr lang="en-GB" sz="1800">
                          <a:effectLst/>
                        </a:rPr>
                        <a:t>LIFE BITMAPS cost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 €                        301,106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per year</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65093887"/>
                  </a:ext>
                </a:extLst>
              </a:tr>
              <a:tr h="197993">
                <a:tc>
                  <a:txBody>
                    <a:bodyPr/>
                    <a:lstStyle/>
                    <a:p>
                      <a:pPr algn="just">
                        <a:lnSpc>
                          <a:spcPct val="115000"/>
                        </a:lnSpc>
                        <a:spcAft>
                          <a:spcPts val="600"/>
                        </a:spcAft>
                      </a:pPr>
                      <a:r>
                        <a:rPr lang="en-GB" sz="1800">
                          <a:effectLst/>
                        </a:rPr>
                        <a:t>Scrubber</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 €                                   -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per year</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17960076"/>
                  </a:ext>
                </a:extLst>
              </a:tr>
              <a:tr h="197993">
                <a:tc>
                  <a:txBody>
                    <a:bodyPr/>
                    <a:lstStyle/>
                    <a:p>
                      <a:pPr algn="just">
                        <a:lnSpc>
                          <a:spcPct val="115000"/>
                        </a:lnSpc>
                        <a:spcAft>
                          <a:spcPts val="600"/>
                        </a:spcAft>
                      </a:pPr>
                      <a:r>
                        <a:rPr lang="en-GB" sz="1800">
                          <a:effectLst/>
                        </a:rPr>
                        <a:t>Net saving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 €                        351,007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per year</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27465495"/>
                  </a:ext>
                </a:extLst>
              </a:tr>
              <a:tr h="197993">
                <a:tc>
                  <a:txBody>
                    <a:bodyPr/>
                    <a:lstStyle/>
                    <a:p>
                      <a:pPr algn="just">
                        <a:lnSpc>
                          <a:spcPct val="115000"/>
                        </a:lnSpc>
                        <a:spcAft>
                          <a:spcPts val="600"/>
                        </a:spcAft>
                      </a:pPr>
                      <a:r>
                        <a:rPr lang="en-GB" sz="1800">
                          <a:effectLst/>
                        </a:rPr>
                        <a:t>PBT</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800">
                          <a:effectLst/>
                        </a:rPr>
                        <a:t>3.7</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years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68895196"/>
                  </a:ext>
                </a:extLst>
              </a:tr>
              <a:tr h="197993">
                <a:tc>
                  <a:txBody>
                    <a:bodyPr/>
                    <a:lstStyle/>
                    <a:p>
                      <a:pPr algn="just">
                        <a:lnSpc>
                          <a:spcPct val="115000"/>
                        </a:lnSpc>
                        <a:spcAft>
                          <a:spcPts val="600"/>
                        </a:spcAft>
                      </a:pPr>
                      <a:r>
                        <a:rPr lang="en-GB" sz="1800">
                          <a:effectLst/>
                        </a:rPr>
                        <a:t>PBT (actualized)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800">
                          <a:effectLst/>
                        </a:rPr>
                        <a:t>6.3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years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0599937"/>
                  </a:ext>
                </a:extLst>
              </a:tr>
              <a:tr h="197993">
                <a:tc>
                  <a:txBody>
                    <a:bodyPr/>
                    <a:lstStyle/>
                    <a:p>
                      <a:pPr algn="just">
                        <a:lnSpc>
                          <a:spcPct val="115000"/>
                        </a:lnSpc>
                        <a:spcAft>
                          <a:spcPts val="600"/>
                        </a:spcAft>
                      </a:pPr>
                      <a:r>
                        <a:rPr lang="en-GB" sz="1800">
                          <a:effectLst/>
                        </a:rPr>
                        <a:t>VAN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 €                  479,318.14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41141227"/>
                  </a:ext>
                </a:extLst>
              </a:tr>
              <a:tr h="197993">
                <a:tc>
                  <a:txBody>
                    <a:bodyPr/>
                    <a:lstStyle/>
                    <a:p>
                      <a:pPr algn="just">
                        <a:lnSpc>
                          <a:spcPct val="115000"/>
                        </a:lnSpc>
                        <a:spcAft>
                          <a:spcPts val="600"/>
                        </a:spcAft>
                      </a:pPr>
                      <a:r>
                        <a:rPr lang="en-GB" sz="1800">
                          <a:effectLst/>
                        </a:rPr>
                        <a:t>IRR</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800">
                          <a:effectLst/>
                        </a:rPr>
                        <a:t>7%</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8976304"/>
                  </a:ext>
                </a:extLst>
              </a:tr>
              <a:tr h="197993">
                <a:tc>
                  <a:txBody>
                    <a:bodyPr/>
                    <a:lstStyle/>
                    <a:p>
                      <a:pPr algn="just">
                        <a:lnSpc>
                          <a:spcPct val="115000"/>
                        </a:lnSpc>
                        <a:spcAft>
                          <a:spcPts val="600"/>
                        </a:spcAft>
                      </a:pPr>
                      <a:r>
                        <a:rPr lang="en-GB" sz="1800">
                          <a:effectLst/>
                        </a:rPr>
                        <a:t>IRA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600"/>
                        </a:spcAft>
                      </a:pPr>
                      <a:r>
                        <a:rPr lang="en-GB" sz="1800" dirty="0">
                          <a:effectLst/>
                        </a:rPr>
                        <a:t>1.37</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600"/>
                        </a:spcAft>
                      </a:pPr>
                      <a:r>
                        <a:rPr lang="en-GB" sz="18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2730753"/>
                  </a:ext>
                </a:extLst>
              </a:tr>
            </a:tbl>
          </a:graphicData>
        </a:graphic>
      </p:graphicFrame>
      <p:pic>
        <p:nvPicPr>
          <p:cNvPr id="5" name="Picture 20">
            <a:extLst>
              <a:ext uri="{FF2B5EF4-FFF2-40B4-BE49-F238E27FC236}">
                <a16:creationId xmlns:a16="http://schemas.microsoft.com/office/drawing/2014/main" id="{135D9ED2-440A-4FE6-9D60-0A162889EB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718" y="171205"/>
            <a:ext cx="3769895" cy="1005944"/>
          </a:xfrm>
          <a:prstGeom prst="rect">
            <a:avLst/>
          </a:prstGeom>
          <a:noFill/>
        </p:spPr>
      </p:pic>
      <p:sp>
        <p:nvSpPr>
          <p:cNvPr id="7" name="Text Placeholder 18">
            <a:extLst>
              <a:ext uri="{FF2B5EF4-FFF2-40B4-BE49-F238E27FC236}">
                <a16:creationId xmlns:a16="http://schemas.microsoft.com/office/drawing/2014/main" id="{89C5B2FC-A11A-4F39-9530-11675BA7A16B}"/>
              </a:ext>
            </a:extLst>
          </p:cNvPr>
          <p:cNvSpPr txBox="1">
            <a:spLocks/>
          </p:cNvSpPr>
          <p:nvPr/>
        </p:nvSpPr>
        <p:spPr>
          <a:xfrm>
            <a:off x="398072"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LCC results</a:t>
            </a:r>
          </a:p>
        </p:txBody>
      </p:sp>
      <p:sp>
        <p:nvSpPr>
          <p:cNvPr id="9" name="CasellaDiTesto 8">
            <a:extLst>
              <a:ext uri="{FF2B5EF4-FFF2-40B4-BE49-F238E27FC236}">
                <a16:creationId xmlns:a16="http://schemas.microsoft.com/office/drawing/2014/main" id="{37F845BA-A8E0-471F-A8FA-51B765BCDB81}"/>
              </a:ext>
            </a:extLst>
          </p:cNvPr>
          <p:cNvSpPr txBox="1"/>
          <p:nvPr/>
        </p:nvSpPr>
        <p:spPr>
          <a:xfrm>
            <a:off x="2617939" y="671949"/>
            <a:ext cx="6513534" cy="584775"/>
          </a:xfrm>
          <a:prstGeom prst="rect">
            <a:avLst/>
          </a:prstGeom>
          <a:noFill/>
        </p:spPr>
        <p:txBody>
          <a:bodyPr wrap="square">
            <a:spAutoFit/>
          </a:bodyPr>
          <a:lstStyle/>
          <a:p>
            <a:r>
              <a:rPr lang="en-GB" sz="32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Economic</a:t>
            </a:r>
            <a:r>
              <a:rPr lang="en-GB" sz="3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en-GB" sz="32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Evaluation </a:t>
            </a:r>
            <a:endParaRPr lang="it-IT" sz="3200" b="1" dirty="0">
              <a:solidFill>
                <a:schemeClr val="accent2"/>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31101977-2F8C-4D4F-98FB-C87F7E75FEDE}"/>
              </a:ext>
            </a:extLst>
          </p:cNvPr>
          <p:cNvSpPr txBox="1"/>
          <p:nvPr/>
        </p:nvSpPr>
        <p:spPr>
          <a:xfrm>
            <a:off x="893762" y="5173733"/>
            <a:ext cx="11307334" cy="4016484"/>
          </a:xfrm>
          <a:prstGeom prst="rect">
            <a:avLst/>
          </a:prstGeom>
          <a:noFill/>
        </p:spPr>
        <p:txBody>
          <a:bodyPr wrap="square">
            <a:spAutoFit/>
          </a:bodyPr>
          <a:lstStyle/>
          <a:p>
            <a:pPr algn="just">
              <a:spcAft>
                <a:spcPts val="600"/>
              </a:spcAft>
            </a:pPr>
            <a:r>
              <a:rPr lang="en-GB" sz="2400" dirty="0">
                <a:effectLst/>
                <a:latin typeface="Arial" panose="020B0604020202020204" pitchFamily="34" charset="0"/>
                <a:ea typeface="Calibri" panose="020F0502020204030204" pitchFamily="34" charset="0"/>
                <a:cs typeface="Arial" panose="020B0604020202020204" pitchFamily="34" charset="0"/>
              </a:rPr>
              <a:t>The estimation of the economic parameters for the proposed technology shows:</a:t>
            </a:r>
          </a:p>
          <a:p>
            <a:pPr marL="342900" indent="-342900" algn="just">
              <a:spcAft>
                <a:spcPts val="600"/>
              </a:spcAft>
              <a:buFont typeface="Arial" panose="020B0604020202020204" pitchFamily="34" charset="0"/>
              <a:buChar char="•"/>
            </a:pPr>
            <a:r>
              <a:rPr lang="en-GB" sz="2400" dirty="0">
                <a:effectLst/>
                <a:latin typeface="Arial" panose="020B0604020202020204" pitchFamily="34" charset="0"/>
                <a:ea typeface="Calibri" panose="020F0502020204030204" pitchFamily="34" charset="0"/>
                <a:cs typeface="Arial" panose="020B0604020202020204" pitchFamily="34" charset="0"/>
              </a:rPr>
              <a:t>for TMAH treatment t</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here is a substantial economic advantage since treating the wastewater at the site, disposal in a specific facility shall be avoided. </a:t>
            </a:r>
          </a:p>
          <a:p>
            <a:pPr marL="342900" indent="-342900" algn="just">
              <a:spcAft>
                <a:spcPts val="600"/>
              </a:spcAft>
              <a:buFont typeface="Arial" panose="020B0604020202020204" pitchFamily="34" charset="0"/>
              <a:buChar char="•"/>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the other wastewater, BOE and SEZ, the PBT is greater than 10 years </a:t>
            </a:r>
          </a:p>
          <a:p>
            <a:pPr marL="342900" indent="-342900" algn="just">
              <a:spcAft>
                <a:spcPts val="600"/>
              </a:spcAft>
              <a:buFont typeface="Arial" panose="020B0604020202020204" pitchFamily="34" charset="0"/>
              <a:buChar char="•"/>
            </a:pPr>
            <a:r>
              <a:rPr lang="en-GB"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From the analysis, it is clear that the technology is economically feasible if only TMAH is treated or if all wastewaters are processes: in these cases it is possible to balance the purchase costs of the equipment and operative costs with the revenues related to the non-disposal of the effluents in a specific external site. In this last scenario, the PBT is around 6 years, VAN is 479,318.14 €. </a:t>
            </a:r>
            <a:endParaRPr lang="it-IT"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630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F0FB5C7-1E3A-459E-B2ED-3F6E02F436AE}"/>
              </a:ext>
            </a:extLst>
          </p:cNvPr>
          <p:cNvPicPr>
            <a:picLocks noChangeAspect="1"/>
          </p:cNvPicPr>
          <p:nvPr/>
        </p:nvPicPr>
        <p:blipFill>
          <a:blip r:embed="rId2"/>
          <a:stretch>
            <a:fillRect/>
          </a:stretch>
        </p:blipFill>
        <p:spPr>
          <a:xfrm>
            <a:off x="959283" y="2139576"/>
            <a:ext cx="10975537" cy="6265388"/>
          </a:xfrm>
          <a:prstGeom prst="rect">
            <a:avLst/>
          </a:prstGeom>
        </p:spPr>
      </p:pic>
      <p:pic>
        <p:nvPicPr>
          <p:cNvPr id="6" name="Picture 20">
            <a:extLst>
              <a:ext uri="{FF2B5EF4-FFF2-40B4-BE49-F238E27FC236}">
                <a16:creationId xmlns:a16="http://schemas.microsoft.com/office/drawing/2014/main" id="{50F8E59A-58D1-4864-86E8-9CADE50600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0520" y="1118877"/>
            <a:ext cx="3769895" cy="1005944"/>
          </a:xfrm>
          <a:prstGeom prst="rect">
            <a:avLst/>
          </a:prstGeom>
          <a:noFill/>
        </p:spPr>
      </p:pic>
      <p:sp>
        <p:nvSpPr>
          <p:cNvPr id="2" name="Text Placeholder 18">
            <a:extLst>
              <a:ext uri="{FF2B5EF4-FFF2-40B4-BE49-F238E27FC236}">
                <a16:creationId xmlns:a16="http://schemas.microsoft.com/office/drawing/2014/main" id="{C7DB4169-2701-4531-8E74-DFDAD297B053}"/>
              </a:ext>
            </a:extLst>
          </p:cNvPr>
          <p:cNvSpPr txBox="1">
            <a:spLocks/>
          </p:cNvSpPr>
          <p:nvPr/>
        </p:nvSpPr>
        <p:spPr>
          <a:xfrm>
            <a:off x="143687" y="11604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LCC results</a:t>
            </a:r>
          </a:p>
          <a:p>
            <a:pPr marL="650229" lvl="1" indent="0">
              <a:buFont typeface="Arial"/>
              <a:buNone/>
            </a:pPr>
            <a:r>
              <a:rPr lang="en-GB" sz="2400" b="1" dirty="0">
                <a:solidFill>
                  <a:schemeClr val="accent2"/>
                </a:solidFill>
                <a:latin typeface="Arial" panose="020B0604020202020204" pitchFamily="34" charset="0"/>
                <a:cs typeface="Arial" panose="020B0604020202020204" pitchFamily="34" charset="0"/>
              </a:rPr>
              <a:t>Life Bitmaps processes             </a:t>
            </a:r>
            <a:r>
              <a:rPr lang="en-US" sz="2400" b="1" dirty="0">
                <a:solidFill>
                  <a:schemeClr val="accent3"/>
                </a:solidFill>
                <a:latin typeface="Arial" panose="020B0604020202020204" pitchFamily="34" charset="0"/>
                <a:ea typeface="Calibri" panose="020F0502020204030204" pitchFamily="34" charset="0"/>
                <a:cs typeface="Arial" panose="020B0604020202020204" pitchFamily="34" charset="0"/>
              </a:rPr>
              <a:t>Current wastewater treatment</a:t>
            </a:r>
            <a:endParaRPr lang="en-GB" sz="2400" b="1" dirty="0">
              <a:solidFill>
                <a:schemeClr val="accent3"/>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E42BF80B-97E7-486D-8905-ED11A541618F}"/>
              </a:ext>
            </a:extLst>
          </p:cNvPr>
          <p:cNvSpPr/>
          <p:nvPr/>
        </p:nvSpPr>
        <p:spPr>
          <a:xfrm>
            <a:off x="4416477" y="485397"/>
            <a:ext cx="869149"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Vs</a:t>
            </a:r>
          </a:p>
        </p:txBody>
      </p:sp>
    </p:spTree>
    <p:extLst>
      <p:ext uri="{BB962C8B-B14F-4D97-AF65-F5344CB8AC3E}">
        <p14:creationId xmlns:p14="http://schemas.microsoft.com/office/powerpoint/2010/main" val="180608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p:cNvSpPr>
            <a:spLocks noGrp="1"/>
          </p:cNvSpPr>
          <p:nvPr>
            <p:ph type="body" sz="quarter" idx="10"/>
          </p:nvPr>
        </p:nvSpPr>
        <p:spPr>
          <a:xfrm>
            <a:off x="164892" y="69485"/>
            <a:ext cx="12606728" cy="1219770"/>
          </a:xfrm>
          <a:ln w="38100">
            <a:solidFill>
              <a:schemeClr val="accent2">
                <a:lumMod val="75000"/>
              </a:schemeClr>
            </a:solidFill>
          </a:ln>
        </p:spPr>
        <p:txBody>
          <a:bodyPr/>
          <a:lstStyle/>
          <a:p>
            <a:pPr algn="ctr"/>
            <a:r>
              <a:rPr lang="en-US" sz="3200" dirty="0">
                <a:solidFill>
                  <a:schemeClr val="accent3">
                    <a:lumMod val="75000"/>
                  </a:schemeClr>
                </a:solidFill>
              </a:rPr>
              <a:t>LIFE BITMAPS: Conclusions</a:t>
            </a:r>
          </a:p>
        </p:txBody>
      </p:sp>
      <p:pic>
        <p:nvPicPr>
          <p:cNvPr id="4" name="Picture 3" descr="life"/>
          <p:cNvPicPr/>
          <p:nvPr/>
        </p:nvPicPr>
        <p:blipFill>
          <a:blip r:embed="rId2">
            <a:extLst>
              <a:ext uri="{28A0092B-C50C-407E-A947-70E740481C1C}">
                <a14:useLocalDpi xmlns:a14="http://schemas.microsoft.com/office/drawing/2010/main" val="0"/>
              </a:ext>
            </a:extLst>
          </a:blip>
          <a:srcRect/>
          <a:stretch>
            <a:fillRect/>
          </a:stretch>
        </p:blipFill>
        <p:spPr bwMode="auto">
          <a:xfrm>
            <a:off x="11304809" y="69485"/>
            <a:ext cx="1466811" cy="1225750"/>
          </a:xfrm>
          <a:prstGeom prst="rect">
            <a:avLst/>
          </a:prstGeom>
          <a:noFill/>
          <a:ln w="9525">
            <a:noFill/>
            <a:miter lim="800000"/>
            <a:headEnd/>
            <a:tailEnd/>
          </a:ln>
        </p:spPr>
      </p:pic>
      <p:sp>
        <p:nvSpPr>
          <p:cNvPr id="7" name="Rectangle 4"/>
          <p:cNvSpPr>
            <a:spLocks noChangeArrowheads="1"/>
          </p:cNvSpPr>
          <p:nvPr/>
        </p:nvSpPr>
        <p:spPr bwMode="auto">
          <a:xfrm>
            <a:off x="2999232" y="5766308"/>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it-IT"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Light"/>
              </a:rPr>
              <a:t>                     </a:t>
            </a:r>
            <a:endParaRPr kumimoji="0" lang="en-GB" altLang="it-IT" sz="18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Helvetica Light"/>
            </a:endParaRPr>
          </a:p>
        </p:txBody>
      </p:sp>
      <p:sp>
        <p:nvSpPr>
          <p:cNvPr id="8" name="Rectangle 5"/>
          <p:cNvSpPr>
            <a:spLocks noChangeArrowheads="1"/>
          </p:cNvSpPr>
          <p:nvPr/>
        </p:nvSpPr>
        <p:spPr bwMode="auto">
          <a:xfrm>
            <a:off x="2999232" y="8509508"/>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kumimoji="0" lang="it-IT" sz="3600" b="0" i="0" u="none" strike="noStrike" kern="0" cap="none" spc="0" normalizeH="0" baseline="0" noProof="0">
              <a:ln>
                <a:noFill/>
              </a:ln>
              <a:solidFill>
                <a:sysClr val="windowText" lastClr="000000"/>
              </a:solidFill>
              <a:effectLst/>
              <a:uLnTx/>
              <a:uFillTx/>
              <a:latin typeface="Calibri"/>
              <a:ea typeface="+mn-ea"/>
              <a:cs typeface="+mn-cs"/>
              <a:sym typeface="Helvetica Light"/>
            </a:endParaRPr>
          </a:p>
        </p:txBody>
      </p:sp>
      <p:sp>
        <p:nvSpPr>
          <p:cNvPr id="5" name="CasellaDiTesto 4"/>
          <p:cNvSpPr txBox="1"/>
          <p:nvPr/>
        </p:nvSpPr>
        <p:spPr>
          <a:xfrm>
            <a:off x="398072" y="1492404"/>
            <a:ext cx="12491210" cy="8728543"/>
          </a:xfrm>
          <a:prstGeom prst="rect">
            <a:avLst/>
          </a:prstGeom>
          <a:noFill/>
        </p:spPr>
        <p:txBody>
          <a:bodyPr wrap="square" rtlCol="0">
            <a:spAutoFit/>
          </a:bodyPr>
          <a:lstStyle/>
          <a:p>
            <a:pPr marL="0" marR="0" lvl="0" indent="0" algn="l" defTabSz="584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Helvetica Light"/>
              </a:rPr>
              <a:t>Main conclusions</a:t>
            </a:r>
            <a:endParaRPr kumimoji="0" lang="it-IT"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Helvetica Light"/>
            </a:endParaRPr>
          </a:p>
          <a:p>
            <a:pPr marL="742950" marR="0" lvl="0" indent="-742950" algn="l" defTabSz="584200" eaLnBrk="1" fontAlgn="auto" latinLnBrk="0" hangingPunct="1">
              <a:lnSpc>
                <a:spcPct val="100000"/>
              </a:lnSpc>
              <a:spcBef>
                <a:spcPts val="0"/>
              </a:spcBef>
              <a:spcAft>
                <a:spcPts val="0"/>
              </a:spcAft>
              <a:buClrTx/>
              <a:buSzTx/>
              <a:buFont typeface="+mj-lt"/>
              <a:buAutoNum type="arabicPeriod"/>
              <a:tabLst/>
              <a:defRPr/>
            </a:pPr>
            <a:r>
              <a:rPr lang="en-US" sz="2400" b="1" dirty="0">
                <a:effectLst/>
                <a:latin typeface="Arial" panose="020B0604020202020204" pitchFamily="34" charset="0"/>
                <a:ea typeface="Calibri" panose="020F0502020204030204" pitchFamily="34" charset="0"/>
                <a:cs typeface="Arial" panose="020B0604020202020204" pitchFamily="34" charset="0"/>
              </a:rPr>
              <a:t>Business case: Full scale plant includes</a:t>
            </a:r>
          </a:p>
          <a:p>
            <a:pPr marL="457200" marR="0" lvl="0" indent="-457200" algn="l" defTabSz="5842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400" dirty="0">
                <a:latin typeface="Arial" panose="020B0604020202020204" pitchFamily="34" charset="0"/>
                <a:ea typeface="Calibri" panose="020F0502020204030204" pitchFamily="34" charset="0"/>
                <a:cs typeface="Arial" panose="020B0604020202020204" pitchFamily="34" charset="0"/>
              </a:rPr>
              <a:t>TMAH degradation process </a:t>
            </a:r>
            <a:r>
              <a:rPr lang="en-US" sz="24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800 kg/h</a:t>
            </a:r>
          </a:p>
          <a:p>
            <a:pPr marL="457200" marR="0" lvl="0" indent="-457200" algn="l" defTabSz="5842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4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BOE </a:t>
            </a:r>
            <a:r>
              <a:rPr lang="en-US" sz="24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treatment –&gt;</a:t>
            </a:r>
            <a:r>
              <a:rPr lang="en-US" sz="2400" dirty="0">
                <a:effectLst/>
                <a:latin typeface="Arial" panose="020B0604020202020204" pitchFamily="34" charset="0"/>
                <a:ea typeface="Calibri" panose="020F0502020204030204" pitchFamily="34" charset="0"/>
                <a:cs typeface="Arial" panose="020B0604020202020204" pitchFamily="34" charset="0"/>
              </a:rPr>
              <a:t> 2900 kg/b of BOE wastewater per batch and 150 batch/year, annual totaling of 435 ton of BOE</a:t>
            </a:r>
          </a:p>
          <a:p>
            <a:pPr marL="457200" marR="0" lvl="0" indent="-457200" algn="l" defTabSz="5842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0" i="0" u="none" strike="noStrike" kern="0" cap="none" spc="0" normalizeH="0" baseline="0" noProof="0" dirty="0">
                <a:ln>
                  <a:noFill/>
                </a:ln>
                <a:solidFill>
                  <a:sysClr val="windowText" lastClr="000000"/>
                </a:solidFill>
                <a:uLnTx/>
                <a:uFillTx/>
                <a:latin typeface="Arial" panose="020B0604020202020204" pitchFamily="34" charset="0"/>
                <a:cs typeface="Arial" panose="020B0604020202020204" pitchFamily="34" charset="0"/>
                <a:sym typeface="Helvetica Light"/>
              </a:rPr>
              <a:t>SEZ </a:t>
            </a:r>
            <a:r>
              <a:rPr kumimoji="0" lang="en-US" sz="2400" b="0" i="0" u="none" strike="noStrike" kern="0" cap="none" spc="0" normalizeH="0" baseline="0" noProof="0" dirty="0" err="1">
                <a:ln>
                  <a:noFill/>
                </a:ln>
                <a:solidFill>
                  <a:sysClr val="windowText" lastClr="000000"/>
                </a:solidFill>
                <a:uLnTx/>
                <a:uFillTx/>
                <a:latin typeface="Arial" panose="020B0604020202020204" pitchFamily="34" charset="0"/>
                <a:cs typeface="Arial" panose="020B0604020202020204" pitchFamily="34" charset="0"/>
                <a:sym typeface="Helvetica Light"/>
              </a:rPr>
              <a:t>trea</a:t>
            </a:r>
            <a:r>
              <a:rPr lang="en-US" sz="2400" dirty="0" err="1">
                <a:latin typeface="Arial" panose="020B0604020202020204" pitchFamily="34" charset="0"/>
                <a:cs typeface="Arial" panose="020B0604020202020204" pitchFamily="34" charset="0"/>
              </a:rPr>
              <a:t>tment</a:t>
            </a:r>
            <a:r>
              <a:rPr lang="en-US" sz="2400" dirty="0">
                <a:latin typeface="Arial" panose="020B0604020202020204" pitchFamily="34" charset="0"/>
                <a:cs typeface="Arial" panose="020B0604020202020204" pitchFamily="34" charset="0"/>
              </a:rPr>
              <a:t> –&gt; </a:t>
            </a:r>
            <a:r>
              <a:rPr lang="en-US" sz="2400" dirty="0">
                <a:effectLst/>
                <a:latin typeface="Arial" panose="020B0604020202020204" pitchFamily="34" charset="0"/>
                <a:ea typeface="Calibri" panose="020F0502020204030204" pitchFamily="34" charset="0"/>
                <a:cs typeface="Arial" panose="020B0604020202020204" pitchFamily="34" charset="0"/>
              </a:rPr>
              <a:t>2900 kg/b of BOE wastewater per batch and 50 batch/year, annual totaling of 145 ton of BOE</a:t>
            </a:r>
          </a:p>
          <a:p>
            <a:pPr marR="0" lvl="0" algn="l" defTabSz="584200" eaLnBrk="1" fontAlgn="auto" latinLnBrk="0" hangingPunct="1">
              <a:lnSpc>
                <a:spcPct val="100000"/>
              </a:lnSpc>
              <a:spcBef>
                <a:spcPts val="0"/>
              </a:spcBef>
              <a:spcAft>
                <a:spcPts val="0"/>
              </a:spcAft>
              <a:buClrTx/>
              <a:buSzTx/>
              <a:tabLst/>
              <a:defRPr/>
            </a:pPr>
            <a:r>
              <a:rPr kumimoji="0" lang="en-US" sz="2400" b="0" i="0" u="none" strike="noStrike" kern="0" cap="none" spc="0" normalizeH="0" baseline="0" noProof="0" dirty="0">
                <a:ln>
                  <a:noFill/>
                </a:ln>
                <a:solidFill>
                  <a:sysClr val="windowText" lastClr="000000"/>
                </a:solidFill>
                <a:uLnTx/>
                <a:uFillTx/>
                <a:latin typeface="Arial" panose="020B0604020202020204" pitchFamily="34" charset="0"/>
                <a:cs typeface="Arial" panose="020B0604020202020204" pitchFamily="34" charset="0"/>
                <a:sym typeface="Helvetica Light"/>
              </a:rPr>
              <a:t>2. </a:t>
            </a:r>
            <a:r>
              <a:rPr kumimoji="0" lang="en-US" sz="2400" b="1" i="0" u="none" strike="noStrike" kern="0" cap="none" spc="0" normalizeH="0" baseline="0" noProof="0" dirty="0">
                <a:ln>
                  <a:noFill/>
                </a:ln>
                <a:solidFill>
                  <a:sysClr val="windowText" lastClr="000000"/>
                </a:solidFill>
                <a:uLnTx/>
                <a:uFillTx/>
                <a:latin typeface="Arial" panose="020B0604020202020204" pitchFamily="34" charset="0"/>
                <a:cs typeface="Arial" panose="020B0604020202020204" pitchFamily="34" charset="0"/>
                <a:sym typeface="Helvetica Light"/>
              </a:rPr>
              <a:t>LCA study shows that the e</a:t>
            </a:r>
            <a:r>
              <a:rPr lang="en-US" sz="2400" b="1" dirty="0" err="1">
                <a:effectLst/>
                <a:latin typeface="Arial" panose="020B0604020202020204" pitchFamily="34" charset="0"/>
                <a:ea typeface="Calibri" panose="020F0502020204030204" pitchFamily="34" charset="0"/>
                <a:cs typeface="Arial" panose="020B0604020202020204" pitchFamily="34" charset="0"/>
              </a:rPr>
              <a:t>lectricity</a:t>
            </a:r>
            <a:r>
              <a:rPr lang="en-US" sz="2400" b="1" dirty="0">
                <a:effectLst/>
                <a:latin typeface="Arial" panose="020B0604020202020204" pitchFamily="34" charset="0"/>
                <a:ea typeface="Calibri" panose="020F0502020204030204" pitchFamily="34" charset="0"/>
                <a:cs typeface="Arial" panose="020B0604020202020204" pitchFamily="34" charset="0"/>
              </a:rPr>
              <a:t> consumption has the highest contribution in most impact categories, as concerns the treatment of TMAH. </a:t>
            </a:r>
          </a:p>
          <a:p>
            <a:pPr marR="0" lvl="0" algn="l" defTabSz="584200" eaLnBrk="1" fontAlgn="auto" latinLnBrk="0" hangingPunct="1">
              <a:lnSpc>
                <a:spcPct val="100000"/>
              </a:lnSpc>
              <a:spcBef>
                <a:spcPts val="0"/>
              </a:spcBef>
              <a:spcAft>
                <a:spcPts val="0"/>
              </a:spcAft>
              <a:buClrTx/>
              <a:buSzTx/>
              <a:tabLst/>
              <a:defRPr/>
            </a:pPr>
            <a:r>
              <a:rPr kumimoji="0" lang="en-US" sz="2400" b="0" i="0" u="none" strike="noStrike" kern="0" cap="none" spc="0" normalizeH="0" baseline="0" noProof="0" dirty="0">
                <a:ln>
                  <a:noFill/>
                </a:ln>
                <a:solidFill>
                  <a:sysClr val="windowText" lastClr="000000"/>
                </a:solidFill>
                <a:uLnTx/>
                <a:uFillTx/>
                <a:latin typeface="Arial" panose="020B0604020202020204" pitchFamily="34" charset="0"/>
                <a:cs typeface="Arial" panose="020B0604020202020204" pitchFamily="34" charset="0"/>
                <a:sym typeface="Helvetica Light"/>
              </a:rPr>
              <a:t>3. </a:t>
            </a:r>
            <a:r>
              <a:rPr lang="en-US" sz="2400" b="1" dirty="0">
                <a:effectLst/>
                <a:latin typeface="Arial" panose="020B0604020202020204" pitchFamily="34" charset="0"/>
                <a:ea typeface="Calibri" panose="020F0502020204030204" pitchFamily="34" charset="0"/>
                <a:cs typeface="Arial" panose="020B0604020202020204" pitchFamily="34" charset="0"/>
              </a:rPr>
              <a:t>BOE and SEZ treatment have a quite high impact due to the lime use in precipitation</a:t>
            </a:r>
            <a:r>
              <a:rPr lang="en-US" sz="2400" dirty="0">
                <a:effectLst/>
                <a:latin typeface="Arial" panose="020B0604020202020204" pitchFamily="34" charset="0"/>
                <a:ea typeface="Calibri" panose="020F0502020204030204" pitchFamily="34" charset="0"/>
                <a:cs typeface="Arial" panose="020B0604020202020204" pitchFamily="34" charset="0"/>
              </a:rPr>
              <a:t>.</a:t>
            </a:r>
          </a:p>
          <a:p>
            <a:pPr marR="0" lvl="0" algn="l" defTabSz="584200" eaLnBrk="1" fontAlgn="auto" latinLnBrk="0" hangingPunct="1">
              <a:lnSpc>
                <a:spcPct val="100000"/>
              </a:lnSpc>
              <a:spcBef>
                <a:spcPts val="0"/>
              </a:spcBef>
              <a:spcAft>
                <a:spcPts val="0"/>
              </a:spcAft>
              <a:buClrTx/>
              <a:buSzTx/>
              <a:tabLst/>
              <a:defRPr/>
            </a:pPr>
            <a:r>
              <a:rPr lang="en-US" sz="2400" dirty="0">
                <a:effectLst/>
                <a:latin typeface="Arial" panose="020B0604020202020204" pitchFamily="34" charset="0"/>
                <a:ea typeface="Calibri" panose="020F0502020204030204" pitchFamily="34" charset="0"/>
                <a:cs typeface="Arial" panose="020B0604020202020204" pitchFamily="34" charset="0"/>
              </a:rPr>
              <a:t>4. </a:t>
            </a:r>
            <a:r>
              <a:rPr lang="en-US" sz="2400" b="1" dirty="0">
                <a:effectLst/>
                <a:latin typeface="Arial" panose="020B0604020202020204" pitchFamily="34" charset="0"/>
                <a:ea typeface="Calibri" panose="020F0502020204030204" pitchFamily="34" charset="0"/>
                <a:cs typeface="Arial" panose="020B0604020202020204" pitchFamily="34" charset="0"/>
              </a:rPr>
              <a:t>The whole process improvement, with an impact decrease higher than 50%, is evident, mainly thanks to the TMAH process optimization</a:t>
            </a:r>
            <a:r>
              <a:rPr lang="en-US" sz="2400" dirty="0">
                <a:effectLst/>
                <a:latin typeface="Arial" panose="020B0604020202020204" pitchFamily="34" charset="0"/>
                <a:ea typeface="Calibri" panose="020F0502020204030204" pitchFamily="34" charset="0"/>
                <a:cs typeface="Arial" panose="020B0604020202020204" pitchFamily="34" charset="0"/>
              </a:rPr>
              <a:t>.</a:t>
            </a:r>
          </a:p>
          <a:p>
            <a:pPr marR="0" lvl="0" algn="l" defTabSz="584200" eaLnBrk="1" fontAlgn="auto" latinLnBrk="0" hangingPunct="1">
              <a:lnSpc>
                <a:spcPct val="100000"/>
              </a:lnSpc>
              <a:spcBef>
                <a:spcPts val="0"/>
              </a:spcBef>
              <a:spcAft>
                <a:spcPts val="0"/>
              </a:spcAft>
              <a:buClrTx/>
              <a:buSzTx/>
              <a:tabLst/>
              <a:defRPr/>
            </a:pPr>
            <a:r>
              <a:rPr lang="en-GB" sz="2400" dirty="0">
                <a:effectLst/>
                <a:latin typeface="Arial" panose="020B0604020202020204" pitchFamily="34" charset="0"/>
                <a:ea typeface="Calibri" panose="020F0502020204030204" pitchFamily="34" charset="0"/>
                <a:cs typeface="Arial" panose="020B0604020202020204" pitchFamily="34" charset="0"/>
              </a:rPr>
              <a:t>5. </a:t>
            </a:r>
            <a:r>
              <a:rPr lang="en-GB" sz="2400" b="1" dirty="0">
                <a:latin typeface="Arial" panose="020B0604020202020204" pitchFamily="34" charset="0"/>
                <a:ea typeface="Calibri" panose="020F0502020204030204" pitchFamily="34" charset="0"/>
                <a:cs typeface="Arial" panose="020B0604020202020204" pitchFamily="34" charset="0"/>
              </a:rPr>
              <a:t>T</a:t>
            </a:r>
            <a:r>
              <a:rPr lang="en-GB" sz="2400" b="1" dirty="0">
                <a:effectLst/>
                <a:latin typeface="Arial" panose="020B0604020202020204" pitchFamily="34" charset="0"/>
                <a:ea typeface="Calibri" panose="020F0502020204030204" pitchFamily="34" charset="0"/>
                <a:cs typeface="Arial" panose="020B0604020202020204" pitchFamily="34" charset="0"/>
              </a:rPr>
              <a:t>reatment cost for each wastewater has been estimated</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sz="2400" dirty="0">
                <a:effectLst/>
                <a:latin typeface="Arial" panose="020B0604020202020204" pitchFamily="34" charset="0"/>
                <a:ea typeface="Calibri" panose="020F0502020204030204" pitchFamily="34" charset="0"/>
                <a:cs typeface="Arial" panose="020B0604020202020204" pitchFamily="34" charset="0"/>
              </a:rPr>
              <a:t>33.31 €/m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 of TMAH effluent (actual disposal cost is 45.6 €/m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a:t>
            </a:r>
            <a:endParaRPr lang="it-IT"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sz="2400" dirty="0">
                <a:effectLst/>
                <a:latin typeface="Arial" panose="020B0604020202020204" pitchFamily="34" charset="0"/>
                <a:ea typeface="Calibri" panose="020F0502020204030204" pitchFamily="34" charset="0"/>
                <a:cs typeface="Arial" panose="020B0604020202020204" pitchFamily="34" charset="0"/>
              </a:rPr>
              <a:t>228.35 €/m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 of BOE effluent (actual disposal cost is 253.68 €/m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a:t>
            </a:r>
            <a:endParaRPr lang="it-IT"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en-GB" sz="2400" dirty="0">
                <a:effectLst/>
                <a:latin typeface="Arial" panose="020B0604020202020204" pitchFamily="34" charset="0"/>
                <a:ea typeface="Calibri" panose="020F0502020204030204" pitchFamily="34" charset="0"/>
                <a:cs typeface="Arial" panose="020B0604020202020204" pitchFamily="34" charset="0"/>
              </a:rPr>
              <a:t>564.70 €/m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 of SEZ effluent (actual disposal cost is 581.8 €/m</a:t>
            </a:r>
            <a:r>
              <a:rPr lang="en-GB" sz="2400" baseline="30000" dirty="0">
                <a:effectLst/>
                <a:latin typeface="Arial" panose="020B0604020202020204" pitchFamily="34" charset="0"/>
                <a:ea typeface="Calibri" panose="020F0502020204030204" pitchFamily="34" charset="0"/>
                <a:cs typeface="Arial" panose="020B0604020202020204" pitchFamily="34" charset="0"/>
              </a:rPr>
              <a:t>3</a:t>
            </a:r>
            <a:r>
              <a:rPr lang="en-GB" sz="2400" dirty="0">
                <a:effectLst/>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GB" sz="2400" b="1" dirty="0">
                <a:effectLst/>
                <a:latin typeface="Arial" panose="020B0604020202020204" pitchFamily="34" charset="0"/>
                <a:ea typeface="Calibri" panose="020F0502020204030204" pitchFamily="34" charset="0"/>
                <a:cs typeface="Arial" panose="020B0604020202020204" pitchFamily="34" charset="0"/>
              </a:rPr>
              <a:t>It is clear that the main advantage is relative to the TMAH treatment, hence it recommends to design the full scale plant to treat all considered wastewaters in order to make the most of the benefits of innovative processes. </a:t>
            </a:r>
            <a:endParaRPr lang="it-IT" sz="2400" b="1"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endParaRPr lang="it-IT" sz="2400" dirty="0">
              <a:effectLst/>
              <a:latin typeface="Arial" panose="020B0604020202020204" pitchFamily="34" charset="0"/>
              <a:ea typeface="Calibri" panose="020F0502020204030204" pitchFamily="34" charset="0"/>
              <a:cs typeface="Arial" panose="020B0604020202020204" pitchFamily="34" charset="0"/>
            </a:endParaRPr>
          </a:p>
          <a:p>
            <a:pPr marR="0" lvl="0" algn="l" defTabSz="584200" eaLnBrk="1" fontAlgn="auto" latinLnBrk="0" hangingPunct="1">
              <a:lnSpc>
                <a:spcPct val="100000"/>
              </a:lnSpc>
              <a:spcBef>
                <a:spcPts val="0"/>
              </a:spcBef>
              <a:spcAft>
                <a:spcPts val="0"/>
              </a:spcAft>
              <a:buClrTx/>
              <a:buSzTx/>
              <a:tabLst/>
              <a:defRPr/>
            </a:pPr>
            <a:endParaRPr kumimoji="0" lang="it-IT"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543831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2"/>
          <p:cNvSpPr>
            <a:spLocks noChangeArrowheads="1"/>
          </p:cNvSpPr>
          <p:nvPr/>
        </p:nvSpPr>
        <p:spPr bwMode="auto">
          <a:xfrm>
            <a:off x="5145433" y="154979"/>
            <a:ext cx="25463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 Placeholder 18"/>
          <p:cNvSpPr>
            <a:spLocks noGrp="1"/>
          </p:cNvSpPr>
          <p:nvPr>
            <p:ph type="body" sz="quarter" idx="10"/>
          </p:nvPr>
        </p:nvSpPr>
        <p:spPr>
          <a:xfrm>
            <a:off x="867906" y="2681390"/>
            <a:ext cx="9268178" cy="1219770"/>
          </a:xfrm>
        </p:spPr>
        <p:txBody>
          <a:bodyPr/>
          <a:lstStyle/>
          <a:p>
            <a:r>
              <a:rPr lang="en-US" sz="2400" dirty="0"/>
              <a:t>Thank You very much for your attention !</a:t>
            </a: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7175715" y="200698"/>
            <a:ext cx="5625885" cy="1705593"/>
          </a:xfrm>
          <a:prstGeom prst="rect">
            <a:avLst/>
          </a:prstGeom>
          <a:noFill/>
        </p:spPr>
      </p:pic>
      <p:pic>
        <p:nvPicPr>
          <p:cNvPr id="22" name="Picture 21" descr="life"/>
          <p:cNvPicPr/>
          <p:nvPr/>
        </p:nvPicPr>
        <p:blipFill>
          <a:blip r:embed="rId3">
            <a:extLst>
              <a:ext uri="{28A0092B-C50C-407E-A947-70E740481C1C}">
                <a14:useLocalDpi xmlns:a14="http://schemas.microsoft.com/office/drawing/2010/main" val="0"/>
              </a:ext>
            </a:extLst>
          </a:blip>
          <a:srcRect/>
          <a:stretch>
            <a:fillRect/>
          </a:stretch>
        </p:blipFill>
        <p:spPr bwMode="auto">
          <a:xfrm>
            <a:off x="867906" y="200698"/>
            <a:ext cx="2495226" cy="1705593"/>
          </a:xfrm>
          <a:prstGeom prst="rect">
            <a:avLst/>
          </a:prstGeom>
          <a:noFill/>
          <a:ln w="9525">
            <a:noFill/>
            <a:miter lim="800000"/>
            <a:headEnd/>
            <a:tailEnd/>
          </a:ln>
        </p:spPr>
      </p:pic>
      <p:cxnSp>
        <p:nvCxnSpPr>
          <p:cNvPr id="23" name="Straight Connector 22"/>
          <p:cNvCxnSpPr/>
          <p:nvPr/>
        </p:nvCxnSpPr>
        <p:spPr>
          <a:xfrm>
            <a:off x="0" y="8555064"/>
            <a:ext cx="130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 Placeholder 18"/>
          <p:cNvSpPr>
            <a:spLocks noGrp="1"/>
          </p:cNvSpPr>
          <p:nvPr>
            <p:ph type="body" sz="quarter" idx="10"/>
          </p:nvPr>
        </p:nvSpPr>
        <p:spPr>
          <a:xfrm>
            <a:off x="194872" y="8533830"/>
            <a:ext cx="12606728" cy="1028624"/>
          </a:xfrm>
          <a:ln w="38100">
            <a:noFill/>
          </a:ln>
        </p:spPr>
        <p:txBody>
          <a:bodyPr/>
          <a:lstStyle/>
          <a:p>
            <a:endParaRPr lang="en-US" sz="1600" dirty="0"/>
          </a:p>
          <a:p>
            <a:r>
              <a:rPr lang="en-US" sz="1600" dirty="0"/>
              <a:t>This Project receives funding form the European Union Life </a:t>
            </a:r>
            <a:r>
              <a:rPr lang="en-US" sz="1600" dirty="0" err="1"/>
              <a:t>Programme</a:t>
            </a:r>
            <a:r>
              <a:rPr lang="en-US" sz="1600" dirty="0"/>
              <a:t> Under Grant Agreement N. LIFE 15 ENV/IT 000332.</a:t>
            </a:r>
            <a:endParaRPr lang="en-US" sz="1600" dirty="0">
              <a:solidFill>
                <a:schemeClr val="accent2">
                  <a:lumMod val="60000"/>
                  <a:lumOff val="40000"/>
                </a:schemeClr>
              </a:solidFill>
            </a:endParaRPr>
          </a:p>
        </p:txBody>
      </p:sp>
      <p:pic>
        <p:nvPicPr>
          <p:cNvPr id="2050" name="Immagine 1" descr="cid:image001.jpg@01D244AA.3ACB3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63" y="5535953"/>
            <a:ext cx="3538083" cy="111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id:image002.jpg@01D23691.4462F7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906" y="7092297"/>
            <a:ext cx="5725849" cy="88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stretch>
            <a:fillRect/>
          </a:stretch>
        </p:blipFill>
        <p:spPr>
          <a:xfrm flipH="1">
            <a:off x="7007290" y="5395454"/>
            <a:ext cx="1454017" cy="1454017"/>
          </a:xfrm>
          <a:prstGeom prst="rect">
            <a:avLst/>
          </a:prstGeom>
        </p:spPr>
      </p:pic>
      <p:sp>
        <p:nvSpPr>
          <p:cNvPr id="2" name="Rettangolo 1"/>
          <p:cNvSpPr/>
          <p:nvPr/>
        </p:nvSpPr>
        <p:spPr>
          <a:xfrm>
            <a:off x="867906" y="3698766"/>
            <a:ext cx="10358701" cy="646331"/>
          </a:xfrm>
          <a:prstGeom prst="rect">
            <a:avLst/>
          </a:prstGeom>
        </p:spPr>
        <p:txBody>
          <a:bodyPr wrap="square">
            <a:spAutoFit/>
          </a:bodyPr>
          <a:lstStyle/>
          <a:p>
            <a:pPr algn="just">
              <a:buFont typeface="Wingdings" panose="05000000000000000000" pitchFamily="2" charset="2"/>
              <a:buChar char="q"/>
            </a:pPr>
            <a:r>
              <a:rPr lang="en-US" dirty="0">
                <a:solidFill>
                  <a:schemeClr val="accent4">
                    <a:lumMod val="50000"/>
                  </a:schemeClr>
                </a:solidFill>
                <a:latin typeface="Roboto"/>
                <a:cs typeface="Helvetica" panose="020B0604020202020204" pitchFamily="34" charset="0"/>
              </a:rPr>
              <a:t>    BITMAPS website:  </a:t>
            </a:r>
            <a:r>
              <a:rPr lang="en-US" dirty="0">
                <a:hlinkClick r:id="rId7"/>
              </a:rPr>
              <a:t>http://www.lifebitmaps.eu/</a:t>
            </a:r>
            <a:endParaRPr lang="en-US" dirty="0"/>
          </a:p>
        </p:txBody>
      </p:sp>
      <p:pic>
        <p:nvPicPr>
          <p:cNvPr id="13" name="Graphic 5">
            <a:extLst>
              <a:ext uri="{FF2B5EF4-FFF2-40B4-BE49-F238E27FC236}">
                <a16:creationId xmlns:a16="http://schemas.microsoft.com/office/drawing/2014/main" id="{7A92A7C7-59F5-41A8-AEED-FE660B5ED5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75715" y="7294981"/>
            <a:ext cx="1967382" cy="834294"/>
          </a:xfrm>
          <a:prstGeom prst="rect">
            <a:avLst/>
          </a:prstGeom>
        </p:spPr>
      </p:pic>
    </p:spTree>
    <p:extLst>
      <p:ext uri="{BB962C8B-B14F-4D97-AF65-F5344CB8AC3E}">
        <p14:creationId xmlns:p14="http://schemas.microsoft.com/office/powerpoint/2010/main" val="239149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FBB96F11-0CFF-4720-B9FD-5C87182C17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146" y="278118"/>
            <a:ext cx="3769895" cy="1005944"/>
          </a:xfrm>
          <a:prstGeom prst="rect">
            <a:avLst/>
          </a:prstGeom>
          <a:noFill/>
        </p:spPr>
      </p:pic>
      <p:sp>
        <p:nvSpPr>
          <p:cNvPr id="6" name="Text Placeholder 18">
            <a:extLst>
              <a:ext uri="{FF2B5EF4-FFF2-40B4-BE49-F238E27FC236}">
                <a16:creationId xmlns:a16="http://schemas.microsoft.com/office/drawing/2014/main" id="{E92E689A-2C6D-4203-A588-7C37DBDB2A4A}"/>
              </a:ext>
            </a:extLst>
          </p:cNvPr>
          <p:cNvSpPr>
            <a:spLocks noGrp="1"/>
          </p:cNvSpPr>
          <p:nvPr>
            <p:ph type="body" sz="quarter" idx="10"/>
          </p:nvPr>
        </p:nvSpPr>
        <p:spPr>
          <a:xfrm>
            <a:off x="199036" y="278118"/>
            <a:ext cx="12606728" cy="1219770"/>
          </a:xfrm>
          <a:ln w="38100">
            <a:solidFill>
              <a:schemeClr val="accent2">
                <a:lumMod val="75000"/>
              </a:schemeClr>
            </a:solidFill>
          </a:ln>
        </p:spPr>
        <p:txBody>
          <a:bodyPr/>
          <a:lstStyle/>
          <a:p>
            <a:pPr algn="ctr"/>
            <a:r>
              <a:rPr lang="it-IT" sz="3200" b="1" dirty="0" err="1">
                <a:solidFill>
                  <a:schemeClr val="accent2"/>
                </a:solidFill>
              </a:rPr>
              <a:t>Objectives</a:t>
            </a:r>
            <a:r>
              <a:rPr lang="it-IT" sz="3200" b="1" dirty="0">
                <a:solidFill>
                  <a:schemeClr val="accent2"/>
                </a:solidFill>
              </a:rPr>
              <a:t> </a:t>
            </a:r>
            <a:endParaRPr lang="en-US" sz="3200" dirty="0">
              <a:solidFill>
                <a:schemeClr val="accent3">
                  <a:lumMod val="75000"/>
                </a:schemeClr>
              </a:solidFill>
            </a:endParaRPr>
          </a:p>
        </p:txBody>
      </p:sp>
      <p:sp>
        <p:nvSpPr>
          <p:cNvPr id="12" name="CasellaDiTesto 11">
            <a:extLst>
              <a:ext uri="{FF2B5EF4-FFF2-40B4-BE49-F238E27FC236}">
                <a16:creationId xmlns:a16="http://schemas.microsoft.com/office/drawing/2014/main" id="{7E3F6ED6-B74A-4E6B-B1BA-31604C22F6F8}"/>
              </a:ext>
            </a:extLst>
          </p:cNvPr>
          <p:cNvSpPr txBox="1"/>
          <p:nvPr/>
        </p:nvSpPr>
        <p:spPr>
          <a:xfrm>
            <a:off x="1022263" y="2330558"/>
            <a:ext cx="10960274" cy="5092484"/>
          </a:xfrm>
          <a:prstGeom prst="rect">
            <a:avLst/>
          </a:prstGeom>
          <a:noFill/>
        </p:spPr>
        <p:txBody>
          <a:bodyPr wrap="square">
            <a:spAutoFit/>
          </a:bodyPr>
          <a:lstStyle/>
          <a:p>
            <a:pPr algn="just">
              <a:lnSpc>
                <a:spcPct val="107000"/>
              </a:lnSpc>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1. The life cycle assessment (LCA) and life cycle costing (LCC) methods applied in Life Bitmaps processes (TMAH, BOE and SEZ) are presented. The initial data used for the study are the results of the process analysis performed for the Business Case. </a:t>
            </a:r>
          </a:p>
          <a:p>
            <a:pPr lvl="0" algn="just">
              <a:lnSpc>
                <a:spcPct val="107000"/>
              </a:lnSpc>
              <a:spcAft>
                <a:spcPts val="800"/>
              </a:spcAft>
            </a:pPr>
            <a:endParaRPr lang="it-IT" sz="2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it-IT"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2. </a:t>
            </a:r>
            <a:r>
              <a:rPr lang="en-US" sz="2800" u="sng"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 comparison in terms of environmental and economic impact will be presented between Life</a:t>
            </a:r>
            <a:r>
              <a:rPr lang="it-IT" sz="2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Bitmaps Processes and the current method for wastewater disposal</a:t>
            </a:r>
          </a:p>
          <a:p>
            <a:pPr algn="just">
              <a:lnSpc>
                <a:spcPct val="107000"/>
              </a:lnSpc>
              <a:spcAft>
                <a:spcPts val="800"/>
              </a:spcAft>
            </a:pPr>
            <a:endParaRPr lang="en-US" sz="2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3. E</a:t>
            </a:r>
            <a:r>
              <a:rPr lang="en-US" sz="2800" dirty="0">
                <a:effectLst/>
                <a:latin typeface="Arial" panose="020B0604020202020204" pitchFamily="34" charset="0"/>
                <a:ea typeface="Times New Roman" panose="02020603050405020304" pitchFamily="18" charset="0"/>
                <a:cs typeface="Arial" panose="020B0604020202020204" pitchFamily="34" charset="0"/>
              </a:rPr>
              <a:t>conomic feasibility for the Business Case has been presented </a:t>
            </a:r>
            <a:endParaRPr lang="it-IT"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063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1A4606E1-9F00-4993-858F-41C83901688E}"/>
              </a:ext>
            </a:extLst>
          </p:cNvPr>
          <p:cNvSpPr>
            <a:spLocks noGrp="1"/>
          </p:cNvSpPr>
          <p:nvPr>
            <p:ph type="body" sz="quarter" idx="10"/>
          </p:nvPr>
        </p:nvSpPr>
        <p:spPr>
          <a:xfrm>
            <a:off x="199036" y="278118"/>
            <a:ext cx="12606728" cy="1219770"/>
          </a:xfrm>
          <a:ln w="38100">
            <a:solidFill>
              <a:schemeClr val="accent2">
                <a:lumMod val="75000"/>
              </a:schemeClr>
            </a:solidFill>
          </a:ln>
        </p:spPr>
        <p:txBody>
          <a:bodyPr/>
          <a:lstStyle/>
          <a:p>
            <a:pPr marL="650229" lvl="1" indent="0">
              <a:buNone/>
            </a:pPr>
            <a:r>
              <a:rPr lang="en-GB" sz="3200" b="1" dirty="0">
                <a:solidFill>
                  <a:schemeClr val="accent2"/>
                </a:solidFill>
                <a:latin typeface="Arial" panose="020B0604020202020204" pitchFamily="34" charset="0"/>
                <a:cs typeface="Arial" panose="020B0604020202020204" pitchFamily="34" charset="0"/>
              </a:rPr>
              <a:t>Functional unit and system boundary</a:t>
            </a:r>
          </a:p>
        </p:txBody>
      </p:sp>
      <p:pic>
        <p:nvPicPr>
          <p:cNvPr id="10" name="Picture 20">
            <a:extLst>
              <a:ext uri="{FF2B5EF4-FFF2-40B4-BE49-F238E27FC236}">
                <a16:creationId xmlns:a16="http://schemas.microsoft.com/office/drawing/2014/main" id="{391283B1-C1C0-4CA7-B81F-8DC5E1EC42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146" y="278118"/>
            <a:ext cx="3769895" cy="1005944"/>
          </a:xfrm>
          <a:prstGeom prst="rect">
            <a:avLst/>
          </a:prstGeom>
          <a:noFill/>
        </p:spPr>
      </p:pic>
      <p:sp>
        <p:nvSpPr>
          <p:cNvPr id="14" name="CasellaDiTesto 13">
            <a:extLst>
              <a:ext uri="{FF2B5EF4-FFF2-40B4-BE49-F238E27FC236}">
                <a16:creationId xmlns:a16="http://schemas.microsoft.com/office/drawing/2014/main" id="{A9C6C443-2050-4B72-8656-7BB2CB8EAA0E}"/>
              </a:ext>
            </a:extLst>
          </p:cNvPr>
          <p:cNvSpPr txBox="1"/>
          <p:nvPr/>
        </p:nvSpPr>
        <p:spPr>
          <a:xfrm>
            <a:off x="1059840" y="2020569"/>
            <a:ext cx="10384077" cy="3240182"/>
          </a:xfrm>
          <a:prstGeom prst="rect">
            <a:avLst/>
          </a:prstGeom>
          <a:gradFill>
            <a:gsLst>
              <a:gs pos="0">
                <a:srgbClr val="FFCCFF"/>
              </a:gs>
              <a:gs pos="100000">
                <a:srgbClr val="FFFFFF"/>
              </a:gs>
            </a:gsLst>
            <a:lin ang="5400000" scaled="1"/>
          </a:gradFill>
        </p:spPr>
        <p:txBody>
          <a:bodyPr wrap="square" rtlCol="0">
            <a:spAutoFit/>
          </a:bodyPr>
          <a:lstStyle/>
          <a:p>
            <a:pPr algn="just">
              <a:lnSpc>
                <a:spcPct val="107000"/>
              </a:lnSpc>
              <a:spcAft>
                <a:spcPts val="800"/>
              </a:spcAft>
            </a:pPr>
            <a:r>
              <a:rPr lang="en-US" sz="2400" b="1" dirty="0">
                <a:effectLst/>
                <a:latin typeface="Arial" panose="020B0604020202020204" pitchFamily="34" charset="0"/>
                <a:ea typeface="Calibri" panose="020F0502020204030204" pitchFamily="34" charset="0"/>
                <a:cs typeface="Arial" panose="020B0604020202020204" pitchFamily="34" charset="0"/>
              </a:rPr>
              <a:t>The LCA technique used in this study is based on the ISO 14040 and ISO 14044 guidelines and requirements, and consists of four steps:</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AutoNum type="arabicPeriod"/>
            </a:pPr>
            <a:r>
              <a:rPr lang="en-US" sz="2400" b="1" dirty="0">
                <a:effectLst/>
                <a:latin typeface="Arial" panose="020B0604020202020204" pitchFamily="34" charset="0"/>
                <a:ea typeface="Calibri" panose="020F0502020204030204" pitchFamily="34" charset="0"/>
                <a:cs typeface="Arial" panose="020B0604020202020204" pitchFamily="34" charset="0"/>
              </a:rPr>
              <a:t>goal and scope definition</a:t>
            </a:r>
          </a:p>
          <a:p>
            <a:pPr marL="457200" indent="-457200" algn="just">
              <a:lnSpc>
                <a:spcPct val="107000"/>
              </a:lnSpc>
              <a:spcAft>
                <a:spcPts val="800"/>
              </a:spcAft>
              <a:buAutoNum type="arabicPeriod"/>
            </a:pPr>
            <a:r>
              <a:rPr lang="en-US" sz="2400" b="1" dirty="0">
                <a:effectLst/>
                <a:latin typeface="Arial" panose="020B0604020202020204" pitchFamily="34" charset="0"/>
                <a:ea typeface="Calibri" panose="020F0502020204030204" pitchFamily="34" charset="0"/>
                <a:cs typeface="Arial" panose="020B0604020202020204" pitchFamily="34" charset="0"/>
              </a:rPr>
              <a:t>inventory analysis</a:t>
            </a:r>
          </a:p>
          <a:p>
            <a:pPr marL="457200" indent="-457200" algn="just">
              <a:lnSpc>
                <a:spcPct val="107000"/>
              </a:lnSpc>
              <a:spcAft>
                <a:spcPts val="800"/>
              </a:spcAft>
              <a:buAutoNum type="arabicPeriod"/>
            </a:pPr>
            <a:r>
              <a:rPr lang="en-US" sz="2400" b="1" dirty="0">
                <a:effectLst/>
                <a:latin typeface="Arial" panose="020B0604020202020204" pitchFamily="34" charset="0"/>
                <a:ea typeface="Calibri" panose="020F0502020204030204" pitchFamily="34" charset="0"/>
                <a:cs typeface="Arial" panose="020B0604020202020204" pitchFamily="34" charset="0"/>
              </a:rPr>
              <a:t>assessment (classification, </a:t>
            </a:r>
            <a:r>
              <a:rPr lang="en-GB" sz="2400" b="1" dirty="0">
                <a:effectLst/>
                <a:latin typeface="Arial" panose="020B0604020202020204" pitchFamily="34" charset="0"/>
                <a:ea typeface="Calibri" panose="020F0502020204030204" pitchFamily="34" charset="0"/>
                <a:cs typeface="Arial" panose="020B0604020202020204" pitchFamily="34" charset="0"/>
              </a:rPr>
              <a:t>characterization, normalization and weighting)</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AutoNum type="arabicPeriod"/>
            </a:pPr>
            <a:r>
              <a:rPr lang="en-US" sz="2400" b="1" dirty="0">
                <a:effectLst/>
                <a:latin typeface="Arial" panose="020B0604020202020204" pitchFamily="34" charset="0"/>
                <a:ea typeface="Calibri" panose="020F0502020204030204" pitchFamily="34" charset="0"/>
                <a:cs typeface="Arial" panose="020B0604020202020204" pitchFamily="34" charset="0"/>
              </a:rPr>
              <a:t>interpretation</a:t>
            </a:r>
            <a:endParaRPr lang="it-IT"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88DC1B14-D1C2-4A87-B956-E032C28DC39F}"/>
              </a:ext>
            </a:extLst>
          </p:cNvPr>
          <p:cNvSpPr txBox="1"/>
          <p:nvPr/>
        </p:nvSpPr>
        <p:spPr>
          <a:xfrm>
            <a:off x="9298476" y="6132593"/>
            <a:ext cx="3223388" cy="1600438"/>
          </a:xfrm>
          <a:prstGeom prst="rect">
            <a:avLst/>
          </a:prstGeom>
          <a:solidFill>
            <a:srgbClr val="99FF99"/>
          </a:solidFill>
        </p:spPr>
        <p:txBody>
          <a:bodyPr wrap="square">
            <a:spAutoFit/>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The study is carried out by the </a:t>
            </a:r>
            <a:r>
              <a:rPr lang="en-US" sz="1400" dirty="0" err="1">
                <a:effectLst/>
                <a:latin typeface="Arial" panose="020B0604020202020204" pitchFamily="34" charset="0"/>
                <a:ea typeface="Calibri" panose="020F0502020204030204" pitchFamily="34" charset="0"/>
                <a:cs typeface="Arial" panose="020B0604020202020204" pitchFamily="34" charset="0"/>
              </a:rPr>
              <a:t>thinkstep</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GaBi</a:t>
            </a:r>
            <a:r>
              <a:rPr lang="en-US" sz="1400" dirty="0">
                <a:effectLst/>
                <a:latin typeface="Arial" panose="020B0604020202020204" pitchFamily="34" charset="0"/>
                <a:ea typeface="Calibri" panose="020F0502020204030204" pitchFamily="34" charset="0"/>
                <a:cs typeface="Arial" panose="020B0604020202020204" pitchFamily="34" charset="0"/>
              </a:rPr>
              <a:t> software-System and Database for Life Cycle Engineering used for the production processes of energy and raw materials and for the quantification of the environmental impact of the treatments</a:t>
            </a:r>
            <a:endParaRPr lang="it-IT" sz="1400"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DAEAE252-16C6-45A1-A77C-09E20ECB17BF}"/>
              </a:ext>
            </a:extLst>
          </p:cNvPr>
          <p:cNvSpPr txBox="1"/>
          <p:nvPr/>
        </p:nvSpPr>
        <p:spPr>
          <a:xfrm>
            <a:off x="1059840" y="5502552"/>
            <a:ext cx="9850330" cy="3170099"/>
          </a:xfrm>
          <a:prstGeom prst="rect">
            <a:avLst/>
          </a:prstGeom>
          <a:noFill/>
        </p:spPr>
        <p:txBody>
          <a:bodyPr wrap="square">
            <a:spAutoFit/>
          </a:bodyPr>
          <a:lstStyle/>
          <a:p>
            <a:pPr algn="just">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 functional unit is the base for the treatment comparison in the life-cycle inventory.</a:t>
            </a:r>
          </a:p>
          <a:p>
            <a:pPr algn="just">
              <a:spcAft>
                <a:spcPts val="80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2000" i="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Functional unit: annual production of wastewater</a:t>
            </a:r>
          </a:p>
          <a:p>
            <a:pPr algn="just">
              <a:spcAft>
                <a:spcPts val="800"/>
              </a:spcAft>
            </a:pPr>
            <a:r>
              <a:rPr lang="en-US" sz="2000" i="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 6300 tons TMAH and </a:t>
            </a:r>
            <a:r>
              <a:rPr lang="en-US" sz="2000" i="1" dirty="0" err="1">
                <a:solidFill>
                  <a:schemeClr val="accent2"/>
                </a:solidFill>
                <a:effectLst/>
                <a:latin typeface="Arial" panose="020B0604020202020204" pitchFamily="34" charset="0"/>
                <a:ea typeface="Calibri" panose="020F0502020204030204" pitchFamily="34" charset="0"/>
                <a:cs typeface="Arial" panose="020B0604020202020204" pitchFamily="34" charset="0"/>
              </a:rPr>
              <a:t>photorsesist</a:t>
            </a:r>
            <a:r>
              <a:rPr lang="en-US" sz="2000" i="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  (continuous operation)</a:t>
            </a:r>
          </a:p>
          <a:p>
            <a:pPr algn="just">
              <a:spcAft>
                <a:spcPts val="800"/>
              </a:spcAft>
            </a:pPr>
            <a:r>
              <a:rPr lang="en-US" sz="2000" i="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 435 tons BOE (batch operation)</a:t>
            </a:r>
            <a:endParaRPr lang="en-US" sz="2000" i="1"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2000" i="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145 tons SEZ (batch operation)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All materials, emissions, energy consumption and cost are referred to this functional unit.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253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8A25F8F-3033-4BC3-83D8-BFC3ED39E3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86" y="1585570"/>
            <a:ext cx="12364278" cy="7163087"/>
          </a:xfrm>
          <a:prstGeom prst="rect">
            <a:avLst/>
          </a:prstGeom>
          <a:noFill/>
        </p:spPr>
      </p:pic>
      <p:sp>
        <p:nvSpPr>
          <p:cNvPr id="4" name="Rettangolo 3">
            <a:extLst>
              <a:ext uri="{FF2B5EF4-FFF2-40B4-BE49-F238E27FC236}">
                <a16:creationId xmlns:a16="http://schemas.microsoft.com/office/drawing/2014/main" id="{80741BAD-971C-44C8-8BDA-8C8E3ED4E858}"/>
              </a:ext>
            </a:extLst>
          </p:cNvPr>
          <p:cNvSpPr/>
          <p:nvPr/>
        </p:nvSpPr>
        <p:spPr>
          <a:xfrm>
            <a:off x="34197" y="8548217"/>
            <a:ext cx="13011501" cy="1041247"/>
          </a:xfrm>
          <a:prstGeom prst="rect">
            <a:avLst/>
          </a:prstGeom>
        </p:spPr>
        <p:txBody>
          <a:bodyPr wrap="square">
            <a:spAutoFit/>
          </a:bodyPr>
          <a:lstStyle/>
          <a:p>
            <a:pPr>
              <a:lnSpc>
                <a:spcPct val="115000"/>
              </a:lnSpc>
            </a:pPr>
            <a:r>
              <a:rPr lang="en-US" sz="2800" i="1" dirty="0">
                <a:latin typeface="Arial" panose="020B0604020202020204" pitchFamily="34" charset="0"/>
                <a:ea typeface="Calibri" panose="020F0502020204030204" pitchFamily="34" charset="0"/>
                <a:cs typeface="Arial" panose="020B0604020202020204" pitchFamily="34" charset="0"/>
              </a:rPr>
              <a:t>System boundaries for the processes proposed in the Life Bitmaps for the wastewater treatment</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20">
            <a:extLst>
              <a:ext uri="{FF2B5EF4-FFF2-40B4-BE49-F238E27FC236}">
                <a16:creationId xmlns:a16="http://schemas.microsoft.com/office/drawing/2014/main" id="{75E576AA-9D2F-4A3B-8563-F4AD6B606B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146" y="278118"/>
            <a:ext cx="3769895" cy="1005944"/>
          </a:xfrm>
          <a:prstGeom prst="rect">
            <a:avLst/>
          </a:prstGeom>
          <a:noFill/>
        </p:spPr>
      </p:pic>
      <p:sp>
        <p:nvSpPr>
          <p:cNvPr id="6" name="Text Placeholder 18">
            <a:extLst>
              <a:ext uri="{FF2B5EF4-FFF2-40B4-BE49-F238E27FC236}">
                <a16:creationId xmlns:a16="http://schemas.microsoft.com/office/drawing/2014/main" id="{72597ECB-E48C-4ED9-AE93-52B739D05C08}"/>
              </a:ext>
            </a:extLst>
          </p:cNvPr>
          <p:cNvSpPr>
            <a:spLocks noGrp="1"/>
          </p:cNvSpPr>
          <p:nvPr>
            <p:ph type="body" sz="quarter" idx="10"/>
          </p:nvPr>
        </p:nvSpPr>
        <p:spPr>
          <a:xfrm>
            <a:off x="199036" y="278118"/>
            <a:ext cx="12606728" cy="1219770"/>
          </a:xfrm>
          <a:ln w="38100">
            <a:solidFill>
              <a:schemeClr val="accent2">
                <a:lumMod val="75000"/>
              </a:schemeClr>
            </a:solidFill>
          </a:ln>
        </p:spPr>
        <p:txBody>
          <a:bodyPr/>
          <a:lstStyle/>
          <a:p>
            <a:pPr marL="650229" lvl="1" indent="0">
              <a:buNone/>
            </a:pPr>
            <a:r>
              <a:rPr lang="en-GB" sz="3200" b="1" dirty="0">
                <a:solidFill>
                  <a:schemeClr val="accent2"/>
                </a:solidFill>
              </a:rPr>
              <a:t>       </a:t>
            </a:r>
            <a:r>
              <a:rPr lang="en-GB" sz="3200" b="1" dirty="0">
                <a:solidFill>
                  <a:schemeClr val="accent2"/>
                </a:solidFill>
                <a:latin typeface="Arial" panose="020B0604020202020204" pitchFamily="34" charset="0"/>
                <a:cs typeface="Arial" panose="020B0604020202020204" pitchFamily="34" charset="0"/>
              </a:rPr>
              <a:t>Functional</a:t>
            </a:r>
            <a:r>
              <a:rPr lang="en-GB" sz="3200" b="1" dirty="0">
                <a:solidFill>
                  <a:schemeClr val="accent2"/>
                </a:solidFill>
              </a:rPr>
              <a:t> unit and system boundary</a:t>
            </a:r>
          </a:p>
        </p:txBody>
      </p:sp>
      <p:sp>
        <p:nvSpPr>
          <p:cNvPr id="7" name="CasellaDiTesto 6">
            <a:extLst>
              <a:ext uri="{FF2B5EF4-FFF2-40B4-BE49-F238E27FC236}">
                <a16:creationId xmlns:a16="http://schemas.microsoft.com/office/drawing/2014/main" id="{203F314D-3F29-41AE-95E9-C38C7E5A5DDC}"/>
              </a:ext>
            </a:extLst>
          </p:cNvPr>
          <p:cNvSpPr txBox="1"/>
          <p:nvPr/>
        </p:nvSpPr>
        <p:spPr>
          <a:xfrm>
            <a:off x="-47029" y="1626255"/>
            <a:ext cx="3216114" cy="954107"/>
          </a:xfrm>
          <a:prstGeom prst="rect">
            <a:avLst/>
          </a:prstGeom>
          <a:noFill/>
        </p:spPr>
        <p:txBody>
          <a:bodyPr wrap="square">
            <a:spAutoFit/>
          </a:bodyPr>
          <a:lstStyle/>
          <a:p>
            <a:r>
              <a:rPr lang="en-US" sz="2800" dirty="0">
                <a:solidFill>
                  <a:srgbClr val="FF0000"/>
                </a:solidFill>
                <a:effectLst/>
                <a:latin typeface="Vivaldi" panose="03020602050506090804" pitchFamily="66" charset="0"/>
                <a:ea typeface="Calibri" panose="020F0502020204030204" pitchFamily="34" charset="0"/>
                <a:cs typeface="Arial" panose="020B0604020202020204" pitchFamily="34" charset="0"/>
              </a:rPr>
              <a:t>an innovation introduced by the project</a:t>
            </a:r>
            <a:endParaRPr lang="it-IT" sz="2800" dirty="0">
              <a:solidFill>
                <a:srgbClr val="FF0000"/>
              </a:solidFill>
              <a:latin typeface="Vivaldi" panose="03020602050506090804" pitchFamily="66" charset="0"/>
            </a:endParaRPr>
          </a:p>
        </p:txBody>
      </p:sp>
      <p:sp>
        <p:nvSpPr>
          <p:cNvPr id="8" name="Ovale 7">
            <a:extLst>
              <a:ext uri="{FF2B5EF4-FFF2-40B4-BE49-F238E27FC236}">
                <a16:creationId xmlns:a16="http://schemas.microsoft.com/office/drawing/2014/main" id="{8D0AA3A6-E302-447A-92C8-8D0443BA3396}"/>
              </a:ext>
            </a:extLst>
          </p:cNvPr>
          <p:cNvSpPr/>
          <p:nvPr/>
        </p:nvSpPr>
        <p:spPr>
          <a:xfrm>
            <a:off x="2680570" y="5198300"/>
            <a:ext cx="2342367" cy="1252603"/>
          </a:xfrm>
          <a:prstGeom prst="ellipse">
            <a:avLst/>
          </a:prstGeom>
          <a:gradFill>
            <a:gsLst>
              <a:gs pos="85000">
                <a:srgbClr val="FF0000">
                  <a:alpha val="19000"/>
                  <a:lumMod val="6000"/>
                  <a:lumOff val="94000"/>
                </a:srgbClr>
              </a:gs>
              <a:gs pos="100000">
                <a:srgbClr val="FF0000"/>
              </a:gs>
            </a:gsLst>
            <a:lin ang="16200000" scaled="0"/>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65FD54DC-E9A1-421C-B811-EE82F21FD75C}"/>
              </a:ext>
            </a:extLst>
          </p:cNvPr>
          <p:cNvCxnSpPr>
            <a:cxnSpLocks/>
            <a:stCxn id="8" idx="1"/>
          </p:cNvCxnSpPr>
          <p:nvPr/>
        </p:nvCxnSpPr>
        <p:spPr>
          <a:xfrm flipH="1" flipV="1">
            <a:off x="1515649" y="2580362"/>
            <a:ext cx="1507953" cy="2801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2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descr="Immagine che contiene screenshot&#10;&#10;Descrizione generata automaticamente">
            <a:extLst>
              <a:ext uri="{FF2B5EF4-FFF2-40B4-BE49-F238E27FC236}">
                <a16:creationId xmlns:a16="http://schemas.microsoft.com/office/drawing/2014/main" id="{5A9B53C3-E59D-49DC-BFA7-132A4DFC5B09}"/>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6984"/>
          <a:stretch/>
        </p:blipFill>
        <p:spPr bwMode="auto">
          <a:xfrm>
            <a:off x="1102291" y="2413578"/>
            <a:ext cx="10935221" cy="4388056"/>
          </a:xfrm>
          <a:prstGeom prst="rect">
            <a:avLst/>
          </a:prstGeom>
          <a:ln>
            <a:noFill/>
          </a:ln>
          <a:extLst>
            <a:ext uri="{53640926-AAD7-44D8-BBD7-CCE9431645EC}">
              <a14:shadowObscured xmlns:a14="http://schemas.microsoft.com/office/drawing/2010/main"/>
            </a:ext>
          </a:extLst>
        </p:spPr>
      </p:pic>
      <p:pic>
        <p:nvPicPr>
          <p:cNvPr id="4" name="Picture 20">
            <a:extLst>
              <a:ext uri="{FF2B5EF4-FFF2-40B4-BE49-F238E27FC236}">
                <a16:creationId xmlns:a16="http://schemas.microsoft.com/office/drawing/2014/main" id="{E955BFFB-CFF1-4609-A86C-1C4DDE1F94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146" y="278118"/>
            <a:ext cx="3769895" cy="1005944"/>
          </a:xfrm>
          <a:prstGeom prst="rect">
            <a:avLst/>
          </a:prstGeom>
          <a:noFill/>
        </p:spPr>
      </p:pic>
      <p:sp>
        <p:nvSpPr>
          <p:cNvPr id="5" name="Text Placeholder 18">
            <a:extLst>
              <a:ext uri="{FF2B5EF4-FFF2-40B4-BE49-F238E27FC236}">
                <a16:creationId xmlns:a16="http://schemas.microsoft.com/office/drawing/2014/main" id="{86CA7641-7B1A-4F61-B0D5-0AAEC2236B63}"/>
              </a:ext>
            </a:extLst>
          </p:cNvPr>
          <p:cNvSpPr>
            <a:spLocks noGrp="1"/>
          </p:cNvSpPr>
          <p:nvPr>
            <p:ph type="body" sz="quarter" idx="10"/>
          </p:nvPr>
        </p:nvSpPr>
        <p:spPr>
          <a:xfrm>
            <a:off x="199036" y="278118"/>
            <a:ext cx="12606728" cy="1219770"/>
          </a:xfrm>
          <a:ln w="38100">
            <a:solidFill>
              <a:schemeClr val="accent2">
                <a:lumMod val="75000"/>
              </a:schemeClr>
            </a:solidFill>
          </a:ln>
        </p:spPr>
        <p:txBody>
          <a:bodyPr/>
          <a:lstStyle/>
          <a:p>
            <a:pPr marL="650229" lvl="1" indent="0">
              <a:buNone/>
            </a:pPr>
            <a:r>
              <a:rPr lang="en-GB" sz="3200" b="1" dirty="0">
                <a:solidFill>
                  <a:schemeClr val="accent2"/>
                </a:solidFill>
              </a:rPr>
              <a:t>            Functional unit and system boundary</a:t>
            </a:r>
          </a:p>
        </p:txBody>
      </p:sp>
      <p:sp>
        <p:nvSpPr>
          <p:cNvPr id="7" name="Rettangolo 6">
            <a:extLst>
              <a:ext uri="{FF2B5EF4-FFF2-40B4-BE49-F238E27FC236}">
                <a16:creationId xmlns:a16="http://schemas.microsoft.com/office/drawing/2014/main" id="{AD96740D-0E8A-413C-AD8B-59CDBD1CF1E9}"/>
              </a:ext>
            </a:extLst>
          </p:cNvPr>
          <p:cNvSpPr/>
          <p:nvPr/>
        </p:nvSpPr>
        <p:spPr>
          <a:xfrm>
            <a:off x="199036" y="6993997"/>
            <a:ext cx="13011501" cy="692049"/>
          </a:xfrm>
          <a:prstGeom prst="rect">
            <a:avLst/>
          </a:prstGeom>
        </p:spPr>
        <p:txBody>
          <a:bodyPr wrap="square">
            <a:spAutoFit/>
          </a:bodyPr>
          <a:lstStyle/>
          <a:p>
            <a:pPr>
              <a:lnSpc>
                <a:spcPct val="115000"/>
              </a:lnSpc>
            </a:pPr>
            <a:r>
              <a:rPr lang="en-US" i="1" dirty="0">
                <a:latin typeface="Arial" panose="020B0604020202020204" pitchFamily="34" charset="0"/>
                <a:ea typeface="Calibri" panose="020F0502020204030204" pitchFamily="34" charset="0"/>
                <a:cs typeface="Arial" panose="020B0604020202020204" pitchFamily="34" charset="0"/>
              </a:rPr>
              <a:t>Details of TMAH degradation process</a:t>
            </a:r>
            <a:endParaRPr lang="en-GB"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509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a:extLst>
              <a:ext uri="{FF2B5EF4-FFF2-40B4-BE49-F238E27FC236}">
                <a16:creationId xmlns:a16="http://schemas.microsoft.com/office/drawing/2014/main" id="{1C4FB69C-8790-4CC2-86B3-42787C9167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4520" y="64293"/>
            <a:ext cx="3411243" cy="993074"/>
          </a:xfrm>
          <a:prstGeom prst="rect">
            <a:avLst/>
          </a:prstGeom>
          <a:noFill/>
        </p:spPr>
      </p:pic>
      <p:sp>
        <p:nvSpPr>
          <p:cNvPr id="4" name="Text Placeholder 18">
            <a:extLst>
              <a:ext uri="{FF2B5EF4-FFF2-40B4-BE49-F238E27FC236}">
                <a16:creationId xmlns:a16="http://schemas.microsoft.com/office/drawing/2014/main" id="{6B473FC9-F1B4-4A10-946B-E8050801A598}"/>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LCA method: collection of input and output</a:t>
            </a:r>
          </a:p>
        </p:txBody>
      </p:sp>
      <p:graphicFrame>
        <p:nvGraphicFramePr>
          <p:cNvPr id="6" name="Tabella 5">
            <a:extLst>
              <a:ext uri="{FF2B5EF4-FFF2-40B4-BE49-F238E27FC236}">
                <a16:creationId xmlns:a16="http://schemas.microsoft.com/office/drawing/2014/main" id="{79133D11-AA6D-4C76-860E-DB26C734E9FB}"/>
              </a:ext>
            </a:extLst>
          </p:cNvPr>
          <p:cNvGraphicFramePr>
            <a:graphicFrameLocks noGrp="1"/>
          </p:cNvGraphicFramePr>
          <p:nvPr>
            <p:extLst>
              <p:ext uri="{D42A27DB-BD31-4B8C-83A1-F6EECF244321}">
                <p14:modId xmlns:p14="http://schemas.microsoft.com/office/powerpoint/2010/main" val="3204290734"/>
              </p:ext>
            </p:extLst>
          </p:nvPr>
        </p:nvGraphicFramePr>
        <p:xfrm>
          <a:off x="3103511" y="1628384"/>
          <a:ext cx="6403744" cy="7010563"/>
        </p:xfrm>
        <a:graphic>
          <a:graphicData uri="http://schemas.openxmlformats.org/drawingml/2006/table">
            <a:tbl>
              <a:tblPr firstRow="1" firstCol="1" bandRow="1">
                <a:tableStyleId>{284E427A-3D55-4303-BF80-6455036E1DE7}</a:tableStyleId>
              </a:tblPr>
              <a:tblGrid>
                <a:gridCol w="2774726">
                  <a:extLst>
                    <a:ext uri="{9D8B030D-6E8A-4147-A177-3AD203B41FA5}">
                      <a16:colId xmlns:a16="http://schemas.microsoft.com/office/drawing/2014/main" val="3261800677"/>
                    </a:ext>
                  </a:extLst>
                </a:gridCol>
                <a:gridCol w="3629018">
                  <a:extLst>
                    <a:ext uri="{9D8B030D-6E8A-4147-A177-3AD203B41FA5}">
                      <a16:colId xmlns:a16="http://schemas.microsoft.com/office/drawing/2014/main" val="307890816"/>
                    </a:ext>
                  </a:extLst>
                </a:gridCol>
              </a:tblGrid>
              <a:tr h="279712">
                <a:tc>
                  <a:txBody>
                    <a:bodyPr/>
                    <a:lstStyle/>
                    <a:p>
                      <a:pPr algn="just">
                        <a:lnSpc>
                          <a:spcPct val="115000"/>
                        </a:lnSpc>
                      </a:pPr>
                      <a:r>
                        <a:rPr lang="en-US" sz="1600" dirty="0">
                          <a:effectLst/>
                          <a:latin typeface="Arial" panose="020B0604020202020204" pitchFamily="34" charset="0"/>
                          <a:cs typeface="Arial" panose="020B0604020202020204" pitchFamily="34" charset="0"/>
                        </a:rPr>
                        <a:t>Input</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a:effectLst/>
                          <a:latin typeface="Arial" panose="020B0604020202020204" pitchFamily="34" charset="0"/>
                          <a:cs typeface="Arial" panose="020B0604020202020204" pitchFamily="34" charset="0"/>
                        </a:rPr>
                        <a:t>Output</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1781904"/>
                  </a:ext>
                </a:extLst>
              </a:tr>
              <a:tr h="874133">
                <a:tc gridSpan="2">
                  <a:txBody>
                    <a:bodyPr/>
                    <a:lstStyle/>
                    <a:p>
                      <a:pPr algn="just">
                        <a:lnSpc>
                          <a:spcPct val="115000"/>
                        </a:lnSpc>
                      </a:pPr>
                      <a:r>
                        <a:rPr lang="en-US" sz="1600">
                          <a:effectLst/>
                          <a:latin typeface="Arial" panose="020B0604020202020204" pitchFamily="34" charset="0"/>
                          <a:cs typeface="Arial" panose="020B0604020202020204" pitchFamily="34" charset="0"/>
                        </a:rPr>
                        <a:t>Line 1: Wastewater with TMAH and photoresist</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(continuous operation; plant capacity 800 kg/h; 7920 operating hours/year)</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a16="http://schemas.microsoft.com/office/drawing/2014/main" val="2749398792"/>
                  </a:ext>
                </a:extLst>
              </a:tr>
              <a:tr h="1171344">
                <a:tc>
                  <a:txBody>
                    <a:bodyPr/>
                    <a:lstStyle/>
                    <a:p>
                      <a:pPr algn="just">
                        <a:lnSpc>
                          <a:spcPct val="115000"/>
                        </a:lnSpc>
                      </a:pPr>
                      <a:r>
                        <a:rPr lang="en-US" sz="1600">
                          <a:effectLst/>
                          <a:latin typeface="Arial" panose="020B0604020202020204" pitchFamily="34" charset="0"/>
                          <a:cs typeface="Arial" panose="020B0604020202020204" pitchFamily="34" charset="0"/>
                        </a:rPr>
                        <a:t>Wastewater, 800 kg/h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Sulfuric acid (98%), 3 kg/h </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Water, 7 kg/h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Electricity, 80 kW</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dirty="0">
                          <a:effectLst/>
                          <a:latin typeface="Arial" panose="020B0604020202020204" pitchFamily="34" charset="0"/>
                          <a:cs typeface="Arial" panose="020B0604020202020204" pitchFamily="34" charset="0"/>
                        </a:rPr>
                        <a:t>Treated wastewater, 810 kg/h</a:t>
                      </a:r>
                      <a:endParaRPr lang="it-IT" sz="1400" dirty="0">
                        <a:effectLst/>
                        <a:latin typeface="Arial" panose="020B0604020202020204" pitchFamily="34" charset="0"/>
                        <a:cs typeface="Arial" panose="020B0604020202020204" pitchFamily="34" charset="0"/>
                      </a:endParaRPr>
                    </a:p>
                    <a:p>
                      <a:pPr algn="just">
                        <a:lnSpc>
                          <a:spcPct val="115000"/>
                        </a:lnSpc>
                      </a:pPr>
                      <a:r>
                        <a:rPr lang="en-US" sz="1600" dirty="0">
                          <a:effectLst/>
                          <a:latin typeface="Arial" panose="020B0604020202020204" pitchFamily="34" charset="0"/>
                          <a:cs typeface="Arial" panose="020B0604020202020204" pitchFamily="34" charset="0"/>
                        </a:rPr>
                        <a:t> </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7143502"/>
                  </a:ext>
                </a:extLst>
              </a:tr>
              <a:tr h="576922">
                <a:tc gridSpan="2">
                  <a:txBody>
                    <a:bodyPr/>
                    <a:lstStyle/>
                    <a:p>
                      <a:pPr algn="just">
                        <a:lnSpc>
                          <a:spcPct val="115000"/>
                        </a:lnSpc>
                      </a:pPr>
                      <a:r>
                        <a:rPr lang="en-US" sz="1600">
                          <a:effectLst/>
                          <a:latin typeface="Arial" panose="020B0604020202020204" pitchFamily="34" charset="0"/>
                          <a:cs typeface="Arial" panose="020B0604020202020204" pitchFamily="34" charset="0"/>
                        </a:rPr>
                        <a:t>Line 2: Wastewater with NH4F (BOE)</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(batch operation; 150 batch/year; 2h per batch)</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a16="http://schemas.microsoft.com/office/drawing/2014/main" val="3936514534"/>
                  </a:ext>
                </a:extLst>
              </a:tr>
              <a:tr h="1765765">
                <a:tc>
                  <a:txBody>
                    <a:bodyPr/>
                    <a:lstStyle/>
                    <a:p>
                      <a:pPr algn="just">
                        <a:lnSpc>
                          <a:spcPct val="115000"/>
                        </a:lnSpc>
                      </a:pPr>
                      <a:r>
                        <a:rPr lang="en-US" sz="1600">
                          <a:effectLst/>
                          <a:latin typeface="Arial" panose="020B0604020202020204" pitchFamily="34" charset="0"/>
                          <a:cs typeface="Arial" panose="020B0604020202020204" pitchFamily="34" charset="0"/>
                        </a:rPr>
                        <a:t>Wastewater, 2900 kg/batch </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Lime, 684 kg/batch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Water 2737 kg/h</a:t>
                      </a:r>
                      <a:endParaRPr lang="it-IT" sz="1400">
                        <a:effectLst/>
                        <a:latin typeface="Arial" panose="020B0604020202020204" pitchFamily="34" charset="0"/>
                        <a:cs typeface="Arial" panose="020B0604020202020204" pitchFamily="34" charset="0"/>
                      </a:endParaRPr>
                    </a:p>
                    <a:p>
                      <a:pPr algn="just">
                        <a:lnSpc>
                          <a:spcPct val="115000"/>
                        </a:lnSpc>
                      </a:pPr>
                      <a:r>
                        <a:rPr lang="en-GB" sz="1600">
                          <a:effectLst/>
                          <a:latin typeface="Arial" panose="020B0604020202020204" pitchFamily="34" charset="0"/>
                          <a:cs typeface="Arial" panose="020B0604020202020204" pitchFamily="34" charset="0"/>
                        </a:rPr>
                        <a:t>Al</a:t>
                      </a:r>
                      <a:r>
                        <a:rPr lang="en-GB" sz="1600" baseline="-25000">
                          <a:effectLst/>
                          <a:latin typeface="Arial" panose="020B0604020202020204" pitchFamily="34" charset="0"/>
                          <a:cs typeface="Arial" panose="020B0604020202020204" pitchFamily="34" charset="0"/>
                        </a:rPr>
                        <a:t>2</a:t>
                      </a:r>
                      <a:r>
                        <a:rPr lang="en-GB" sz="1600">
                          <a:effectLst/>
                          <a:latin typeface="Arial" panose="020B0604020202020204" pitchFamily="34" charset="0"/>
                          <a:cs typeface="Arial" panose="020B0604020202020204" pitchFamily="34" charset="0"/>
                        </a:rPr>
                        <a:t>(SO)</a:t>
                      </a:r>
                      <a:r>
                        <a:rPr lang="en-GB" sz="1600" baseline="-25000">
                          <a:effectLst/>
                          <a:latin typeface="Arial" panose="020B0604020202020204" pitchFamily="34" charset="0"/>
                          <a:cs typeface="Arial" panose="020B0604020202020204" pitchFamily="34" charset="0"/>
                        </a:rPr>
                        <a:t>4</a:t>
                      </a:r>
                      <a:r>
                        <a:rPr lang="en-GB" sz="1600">
                          <a:effectLst/>
                          <a:latin typeface="Arial" panose="020B0604020202020204" pitchFamily="34" charset="0"/>
                          <a:cs typeface="Arial" panose="020B0604020202020204" pitchFamily="34" charset="0"/>
                        </a:rPr>
                        <a:t>*18H</a:t>
                      </a:r>
                      <a:r>
                        <a:rPr lang="en-GB" sz="1600" baseline="-25000">
                          <a:effectLst/>
                          <a:latin typeface="Arial" panose="020B0604020202020204" pitchFamily="34" charset="0"/>
                          <a:cs typeface="Arial" panose="020B0604020202020204" pitchFamily="34" charset="0"/>
                        </a:rPr>
                        <a:t>2</a:t>
                      </a:r>
                      <a:r>
                        <a:rPr lang="en-GB" sz="1600">
                          <a:effectLst/>
                          <a:latin typeface="Arial" panose="020B0604020202020204" pitchFamily="34" charset="0"/>
                          <a:cs typeface="Arial" panose="020B0604020202020204" pitchFamily="34" charset="0"/>
                        </a:rPr>
                        <a:t>O, 116 kg/batch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Electricity, 50 kWh/batch</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a:effectLst/>
                          <a:latin typeface="Arial" panose="020B0604020202020204" pitchFamily="34" charset="0"/>
                          <a:cs typeface="Arial" panose="020B0604020202020204" pitchFamily="34" charset="0"/>
                        </a:rPr>
                        <a:t>Treated wastewater, 4968 kg/batch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Solid waste (about 50% dry), 1470 kg/batch</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8348187"/>
                  </a:ext>
                </a:extLst>
              </a:tr>
              <a:tr h="576922">
                <a:tc gridSpan="2">
                  <a:txBody>
                    <a:bodyPr/>
                    <a:lstStyle/>
                    <a:p>
                      <a:pPr algn="just">
                        <a:lnSpc>
                          <a:spcPct val="115000"/>
                        </a:lnSpc>
                      </a:pPr>
                      <a:r>
                        <a:rPr lang="en-US" sz="1600">
                          <a:effectLst/>
                          <a:latin typeface="Arial" panose="020B0604020202020204" pitchFamily="34" charset="0"/>
                          <a:cs typeface="Arial" panose="020B0604020202020204" pitchFamily="34" charset="0"/>
                        </a:rPr>
                        <a:t>Line 3: Wastewater with nitrates, fluorides and acetic acid (SEZ)</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(batch operation; 50 batch/year; 2h per batch)</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a16="http://schemas.microsoft.com/office/drawing/2014/main" val="3672326398"/>
                  </a:ext>
                </a:extLst>
              </a:tr>
              <a:tr h="1765765">
                <a:tc>
                  <a:txBody>
                    <a:bodyPr/>
                    <a:lstStyle/>
                    <a:p>
                      <a:pPr algn="just">
                        <a:lnSpc>
                          <a:spcPct val="115000"/>
                        </a:lnSpc>
                      </a:pPr>
                      <a:r>
                        <a:rPr lang="en-US" sz="1600">
                          <a:effectLst/>
                          <a:latin typeface="Arial" panose="020B0604020202020204" pitchFamily="34" charset="0"/>
                          <a:cs typeface="Arial" panose="020B0604020202020204" pitchFamily="34" charset="0"/>
                        </a:rPr>
                        <a:t>Wastewater, 2900 kg/batch </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Lime, 679 kg/batch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Water, 2714 kg/batch</a:t>
                      </a:r>
                      <a:endParaRPr lang="it-IT" sz="1400">
                        <a:effectLst/>
                        <a:latin typeface="Arial" panose="020B0604020202020204" pitchFamily="34" charset="0"/>
                        <a:cs typeface="Arial" panose="020B0604020202020204" pitchFamily="34" charset="0"/>
                      </a:endParaRPr>
                    </a:p>
                    <a:p>
                      <a:pPr algn="just">
                        <a:lnSpc>
                          <a:spcPct val="115000"/>
                        </a:lnSpc>
                      </a:pPr>
                      <a:r>
                        <a:rPr lang="en-GB" sz="1600">
                          <a:effectLst/>
                          <a:latin typeface="Arial" panose="020B0604020202020204" pitchFamily="34" charset="0"/>
                          <a:cs typeface="Arial" panose="020B0604020202020204" pitchFamily="34" charset="0"/>
                        </a:rPr>
                        <a:t>Al</a:t>
                      </a:r>
                      <a:r>
                        <a:rPr lang="en-GB" sz="1600" baseline="-25000">
                          <a:effectLst/>
                          <a:latin typeface="Arial" panose="020B0604020202020204" pitchFamily="34" charset="0"/>
                          <a:cs typeface="Arial" panose="020B0604020202020204" pitchFamily="34" charset="0"/>
                        </a:rPr>
                        <a:t>2</a:t>
                      </a:r>
                      <a:r>
                        <a:rPr lang="en-GB" sz="1600">
                          <a:effectLst/>
                          <a:latin typeface="Arial" panose="020B0604020202020204" pitchFamily="34" charset="0"/>
                          <a:cs typeface="Arial" panose="020B0604020202020204" pitchFamily="34" charset="0"/>
                        </a:rPr>
                        <a:t>(SO)</a:t>
                      </a:r>
                      <a:r>
                        <a:rPr lang="en-GB" sz="1600" baseline="-25000">
                          <a:effectLst/>
                          <a:latin typeface="Arial" panose="020B0604020202020204" pitchFamily="34" charset="0"/>
                          <a:cs typeface="Arial" panose="020B0604020202020204" pitchFamily="34" charset="0"/>
                        </a:rPr>
                        <a:t>4</a:t>
                      </a:r>
                      <a:r>
                        <a:rPr lang="en-GB" sz="1600">
                          <a:effectLst/>
                          <a:latin typeface="Arial" panose="020B0604020202020204" pitchFamily="34" charset="0"/>
                          <a:cs typeface="Arial" panose="020B0604020202020204" pitchFamily="34" charset="0"/>
                        </a:rPr>
                        <a:t>*18H</a:t>
                      </a:r>
                      <a:r>
                        <a:rPr lang="en-GB" sz="1600" baseline="-25000">
                          <a:effectLst/>
                          <a:latin typeface="Arial" panose="020B0604020202020204" pitchFamily="34" charset="0"/>
                          <a:cs typeface="Arial" panose="020B0604020202020204" pitchFamily="34" charset="0"/>
                        </a:rPr>
                        <a:t>2</a:t>
                      </a:r>
                      <a:r>
                        <a:rPr lang="en-GB" sz="1600">
                          <a:effectLst/>
                          <a:latin typeface="Arial" panose="020B0604020202020204" pitchFamily="34" charset="0"/>
                          <a:cs typeface="Arial" panose="020B0604020202020204" pitchFamily="34" charset="0"/>
                        </a:rPr>
                        <a:t>O, 116 kg/batch</a:t>
                      </a:r>
                      <a:endParaRPr lang="it-IT" sz="1400">
                        <a:effectLst/>
                        <a:latin typeface="Arial" panose="020B0604020202020204" pitchFamily="34" charset="0"/>
                        <a:cs typeface="Arial" panose="020B0604020202020204" pitchFamily="34" charset="0"/>
                      </a:endParaRPr>
                    </a:p>
                    <a:p>
                      <a:pPr algn="just">
                        <a:lnSpc>
                          <a:spcPct val="115000"/>
                        </a:lnSpc>
                      </a:pPr>
                      <a:r>
                        <a:rPr lang="en-US" sz="1600">
                          <a:effectLst/>
                          <a:latin typeface="Arial" panose="020B0604020202020204" pitchFamily="34" charset="0"/>
                          <a:cs typeface="Arial" panose="020B0604020202020204" pitchFamily="34" charset="0"/>
                        </a:rPr>
                        <a:t>Electricity, 50 kWh/batch</a:t>
                      </a:r>
                      <a:endParaRPr lang="it-IT"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pPr>
                      <a:r>
                        <a:rPr lang="en-US" sz="1600" dirty="0">
                          <a:effectLst/>
                          <a:latin typeface="Arial" panose="020B0604020202020204" pitchFamily="34" charset="0"/>
                          <a:cs typeface="Arial" panose="020B0604020202020204" pitchFamily="34" charset="0"/>
                        </a:rPr>
                        <a:t>Treated wastewater, 4874 kg/batch</a:t>
                      </a:r>
                      <a:endParaRPr lang="it-IT" sz="1400" dirty="0">
                        <a:effectLst/>
                        <a:latin typeface="Arial" panose="020B0604020202020204" pitchFamily="34" charset="0"/>
                        <a:cs typeface="Arial" panose="020B0604020202020204" pitchFamily="34" charset="0"/>
                      </a:endParaRPr>
                    </a:p>
                    <a:p>
                      <a:pPr algn="just">
                        <a:lnSpc>
                          <a:spcPct val="115000"/>
                        </a:lnSpc>
                      </a:pPr>
                      <a:r>
                        <a:rPr lang="en-US" sz="1600" dirty="0">
                          <a:effectLst/>
                          <a:latin typeface="Arial" panose="020B0604020202020204" pitchFamily="34" charset="0"/>
                          <a:cs typeface="Arial" panose="020B0604020202020204" pitchFamily="34" charset="0"/>
                        </a:rPr>
                        <a:t>Solid waste (about 50% dry), 1535 kg/batch</a:t>
                      </a:r>
                      <a:endParaRPr lang="it-IT"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7789638"/>
                  </a:ext>
                </a:extLst>
              </a:tr>
            </a:tbl>
          </a:graphicData>
        </a:graphic>
      </p:graphicFrame>
      <p:sp>
        <p:nvSpPr>
          <p:cNvPr id="8" name="CasellaDiTesto 7">
            <a:extLst>
              <a:ext uri="{FF2B5EF4-FFF2-40B4-BE49-F238E27FC236}">
                <a16:creationId xmlns:a16="http://schemas.microsoft.com/office/drawing/2014/main" id="{1D39D605-6262-4C36-B510-F000575F5DE7}"/>
              </a:ext>
            </a:extLst>
          </p:cNvPr>
          <p:cNvSpPr txBox="1"/>
          <p:nvPr/>
        </p:nvSpPr>
        <p:spPr>
          <a:xfrm>
            <a:off x="2141951" y="8735201"/>
            <a:ext cx="7800236" cy="830997"/>
          </a:xfrm>
          <a:prstGeom prst="rect">
            <a:avLst/>
          </a:prstGeom>
          <a:noFill/>
        </p:spPr>
        <p:txBody>
          <a:bodyPr wrap="square">
            <a:spAutoFit/>
          </a:bodyPr>
          <a:lstStyle/>
          <a:p>
            <a:r>
              <a:rPr lang="en-US" sz="2400" i="1" dirty="0">
                <a:effectLst/>
                <a:latin typeface="Arial" panose="020B0604020202020204" pitchFamily="34" charset="0"/>
                <a:ea typeface="Calibri" panose="020F0502020204030204" pitchFamily="34" charset="0"/>
                <a:cs typeface="Arial" panose="020B0604020202020204" pitchFamily="34" charset="0"/>
              </a:rPr>
              <a:t>Energy and mass balances involved within the LIFE BITMAPS innovative processes</a:t>
            </a:r>
            <a:endParaRPr lang="it-IT" sz="2400" dirty="0">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0EE795DA-FFDD-4B2E-A365-CA5165A13FA8}"/>
              </a:ext>
            </a:extLst>
          </p:cNvPr>
          <p:cNvSpPr/>
          <p:nvPr/>
        </p:nvSpPr>
        <p:spPr>
          <a:xfrm>
            <a:off x="7589134" y="2979475"/>
            <a:ext cx="5109091" cy="923330"/>
          </a:xfrm>
          <a:prstGeom prst="rect">
            <a:avLst/>
          </a:prstGeom>
          <a:noFill/>
        </p:spPr>
        <p:txBody>
          <a:bodyPr wrap="none" lIns="91440" tIns="45720" rIns="91440" bIns="45720">
            <a:spAutoFit/>
          </a:bodyPr>
          <a:lstStyle/>
          <a:p>
            <a:pPr algn="ctr"/>
            <a:r>
              <a:rPr lang="it-IT" sz="5400" b="1" dirty="0">
                <a:ln w="12700">
                  <a:solidFill>
                    <a:schemeClr val="accent1"/>
                  </a:solidFill>
                  <a:prstDash val="solid"/>
                </a:ln>
                <a:solidFill>
                  <a:srgbClr val="00B050"/>
                </a:solidFill>
                <a:effectLst>
                  <a:outerShdw dist="38100" dir="2640000" algn="bl" rotWithShape="0">
                    <a:schemeClr val="accent1"/>
                  </a:outerShdw>
                </a:effectLst>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264404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a:extLst>
              <a:ext uri="{FF2B5EF4-FFF2-40B4-BE49-F238E27FC236}">
                <a16:creationId xmlns:a16="http://schemas.microsoft.com/office/drawing/2014/main" id="{940273A1-5ADE-4EF4-BE88-006E1D72E76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682" y="171205"/>
            <a:ext cx="3272931" cy="830877"/>
          </a:xfrm>
          <a:prstGeom prst="rect">
            <a:avLst/>
          </a:prstGeom>
          <a:noFill/>
        </p:spPr>
      </p:pic>
      <p:sp>
        <p:nvSpPr>
          <p:cNvPr id="6" name="Text Placeholder 18">
            <a:extLst>
              <a:ext uri="{FF2B5EF4-FFF2-40B4-BE49-F238E27FC236}">
                <a16:creationId xmlns:a16="http://schemas.microsoft.com/office/drawing/2014/main" id="{231D5F2F-DC86-4628-AA93-015C272C4042}"/>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LCA</a:t>
            </a:r>
            <a:r>
              <a:rPr lang="en-GB" sz="3200" b="1" dirty="0">
                <a:solidFill>
                  <a:schemeClr val="accent2"/>
                </a:solidFill>
              </a:rPr>
              <a:t> method: definition of the impact categories</a:t>
            </a:r>
          </a:p>
        </p:txBody>
      </p:sp>
      <p:sp>
        <p:nvSpPr>
          <p:cNvPr id="10" name="CasellaDiTesto 9">
            <a:extLst>
              <a:ext uri="{FF2B5EF4-FFF2-40B4-BE49-F238E27FC236}">
                <a16:creationId xmlns:a16="http://schemas.microsoft.com/office/drawing/2014/main" id="{77BBA15C-8D07-4131-AD29-2D924201BD55}"/>
              </a:ext>
            </a:extLst>
          </p:cNvPr>
          <p:cNvSpPr txBox="1"/>
          <p:nvPr/>
        </p:nvSpPr>
        <p:spPr>
          <a:xfrm>
            <a:off x="739036" y="1620500"/>
            <a:ext cx="10972983" cy="1758110"/>
          </a:xfrm>
          <a:prstGeom prst="rect">
            <a:avLst/>
          </a:prstGeom>
          <a:noFill/>
        </p:spPr>
        <p:txBody>
          <a:bodyPr wrap="square">
            <a:spAutoFit/>
          </a:bodyPr>
          <a:lstStyle/>
          <a:p>
            <a:pPr algn="just">
              <a:lnSpc>
                <a:spcPct val="107000"/>
              </a:lnSpc>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The impact categories and the related characterization methods are selected in agreement with the Product Environmental Footprint (PEF) guidelines and the ILCD recommendation. </a:t>
            </a:r>
          </a:p>
          <a:p>
            <a:pPr algn="just">
              <a:lnSpc>
                <a:spcPct val="107000"/>
              </a:lnSpc>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The following categories are considered:</a:t>
            </a: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it-IT"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A8443D95-6BC0-4C37-8C9D-FCD8464754D0}"/>
              </a:ext>
            </a:extLst>
          </p:cNvPr>
          <p:cNvPicPr>
            <a:picLocks noChangeAspect="1"/>
          </p:cNvPicPr>
          <p:nvPr/>
        </p:nvPicPr>
        <p:blipFill>
          <a:blip r:embed="rId3"/>
          <a:stretch>
            <a:fillRect/>
          </a:stretch>
        </p:blipFill>
        <p:spPr>
          <a:xfrm>
            <a:off x="1102900" y="3715047"/>
            <a:ext cx="1497126" cy="443593"/>
          </a:xfrm>
          <a:prstGeom prst="rect">
            <a:avLst/>
          </a:prstGeom>
        </p:spPr>
      </p:pic>
      <p:pic>
        <p:nvPicPr>
          <p:cNvPr id="12" name="Immagine 11">
            <a:extLst>
              <a:ext uri="{FF2B5EF4-FFF2-40B4-BE49-F238E27FC236}">
                <a16:creationId xmlns:a16="http://schemas.microsoft.com/office/drawing/2014/main" id="{CA11AAD9-255F-489D-9B7E-1B96168AED96}"/>
              </a:ext>
            </a:extLst>
          </p:cNvPr>
          <p:cNvPicPr>
            <a:picLocks noChangeAspect="1"/>
          </p:cNvPicPr>
          <p:nvPr/>
        </p:nvPicPr>
        <p:blipFill>
          <a:blip r:embed="rId4"/>
          <a:stretch>
            <a:fillRect/>
          </a:stretch>
        </p:blipFill>
        <p:spPr>
          <a:xfrm>
            <a:off x="3272765" y="3756799"/>
            <a:ext cx="1591716" cy="443593"/>
          </a:xfrm>
          <a:prstGeom prst="rect">
            <a:avLst/>
          </a:prstGeom>
        </p:spPr>
      </p:pic>
      <p:pic>
        <p:nvPicPr>
          <p:cNvPr id="13" name="Immagine 12">
            <a:extLst>
              <a:ext uri="{FF2B5EF4-FFF2-40B4-BE49-F238E27FC236}">
                <a16:creationId xmlns:a16="http://schemas.microsoft.com/office/drawing/2014/main" id="{97700758-049B-4055-885E-5C4BE556A4BC}"/>
              </a:ext>
            </a:extLst>
          </p:cNvPr>
          <p:cNvPicPr>
            <a:picLocks noChangeAspect="1"/>
          </p:cNvPicPr>
          <p:nvPr/>
        </p:nvPicPr>
        <p:blipFill>
          <a:blip r:embed="rId5"/>
          <a:stretch>
            <a:fillRect/>
          </a:stretch>
        </p:blipFill>
        <p:spPr>
          <a:xfrm>
            <a:off x="5304636" y="3710870"/>
            <a:ext cx="2489569" cy="489522"/>
          </a:xfrm>
          <a:prstGeom prst="rect">
            <a:avLst/>
          </a:prstGeom>
        </p:spPr>
      </p:pic>
      <p:pic>
        <p:nvPicPr>
          <p:cNvPr id="19" name="Immagine 18">
            <a:extLst>
              <a:ext uri="{FF2B5EF4-FFF2-40B4-BE49-F238E27FC236}">
                <a16:creationId xmlns:a16="http://schemas.microsoft.com/office/drawing/2014/main" id="{582E21FF-3236-4BDD-BBA6-454FDD467791}"/>
              </a:ext>
            </a:extLst>
          </p:cNvPr>
          <p:cNvPicPr>
            <a:picLocks noChangeAspect="1"/>
          </p:cNvPicPr>
          <p:nvPr/>
        </p:nvPicPr>
        <p:blipFill>
          <a:blip r:embed="rId6"/>
          <a:stretch>
            <a:fillRect/>
          </a:stretch>
        </p:blipFill>
        <p:spPr>
          <a:xfrm>
            <a:off x="8140321" y="3715047"/>
            <a:ext cx="3571698" cy="489522"/>
          </a:xfrm>
          <a:prstGeom prst="rect">
            <a:avLst/>
          </a:prstGeom>
        </p:spPr>
      </p:pic>
      <p:pic>
        <p:nvPicPr>
          <p:cNvPr id="21" name="Immagine 20">
            <a:extLst>
              <a:ext uri="{FF2B5EF4-FFF2-40B4-BE49-F238E27FC236}">
                <a16:creationId xmlns:a16="http://schemas.microsoft.com/office/drawing/2014/main" id="{BC164336-8D85-447F-AB25-8B3F5CC292A1}"/>
              </a:ext>
            </a:extLst>
          </p:cNvPr>
          <p:cNvPicPr>
            <a:picLocks noChangeAspect="1"/>
          </p:cNvPicPr>
          <p:nvPr/>
        </p:nvPicPr>
        <p:blipFill>
          <a:blip r:embed="rId7"/>
          <a:stretch>
            <a:fillRect/>
          </a:stretch>
        </p:blipFill>
        <p:spPr>
          <a:xfrm>
            <a:off x="1102899" y="4629802"/>
            <a:ext cx="2722743" cy="443593"/>
          </a:xfrm>
          <a:prstGeom prst="rect">
            <a:avLst/>
          </a:prstGeom>
        </p:spPr>
      </p:pic>
      <p:pic>
        <p:nvPicPr>
          <p:cNvPr id="22" name="Immagine 21">
            <a:extLst>
              <a:ext uri="{FF2B5EF4-FFF2-40B4-BE49-F238E27FC236}">
                <a16:creationId xmlns:a16="http://schemas.microsoft.com/office/drawing/2014/main" id="{A4052784-5965-4497-A093-7320956B7CEB}"/>
              </a:ext>
            </a:extLst>
          </p:cNvPr>
          <p:cNvPicPr>
            <a:picLocks noChangeAspect="1"/>
          </p:cNvPicPr>
          <p:nvPr/>
        </p:nvPicPr>
        <p:blipFill>
          <a:blip r:embed="rId8"/>
          <a:stretch>
            <a:fillRect/>
          </a:stretch>
        </p:blipFill>
        <p:spPr>
          <a:xfrm>
            <a:off x="4068623" y="4654091"/>
            <a:ext cx="3396889" cy="399634"/>
          </a:xfrm>
          <a:prstGeom prst="rect">
            <a:avLst/>
          </a:prstGeom>
        </p:spPr>
      </p:pic>
      <p:pic>
        <p:nvPicPr>
          <p:cNvPr id="23" name="Immagine 22">
            <a:extLst>
              <a:ext uri="{FF2B5EF4-FFF2-40B4-BE49-F238E27FC236}">
                <a16:creationId xmlns:a16="http://schemas.microsoft.com/office/drawing/2014/main" id="{74A3C84B-34B5-49BA-A8BA-45369C6F23B7}"/>
              </a:ext>
            </a:extLst>
          </p:cNvPr>
          <p:cNvPicPr>
            <a:picLocks noChangeAspect="1"/>
          </p:cNvPicPr>
          <p:nvPr/>
        </p:nvPicPr>
        <p:blipFill>
          <a:blip r:embed="rId9"/>
          <a:stretch>
            <a:fillRect/>
          </a:stretch>
        </p:blipFill>
        <p:spPr>
          <a:xfrm>
            <a:off x="8115269" y="4654091"/>
            <a:ext cx="3125700" cy="399633"/>
          </a:xfrm>
          <a:prstGeom prst="rect">
            <a:avLst/>
          </a:prstGeom>
        </p:spPr>
      </p:pic>
      <p:pic>
        <p:nvPicPr>
          <p:cNvPr id="24" name="Immagine 23">
            <a:extLst>
              <a:ext uri="{FF2B5EF4-FFF2-40B4-BE49-F238E27FC236}">
                <a16:creationId xmlns:a16="http://schemas.microsoft.com/office/drawing/2014/main" id="{98F976AF-6BEA-4EF6-BE53-7C8EB8506D49}"/>
              </a:ext>
            </a:extLst>
          </p:cNvPr>
          <p:cNvPicPr>
            <a:picLocks noChangeAspect="1"/>
          </p:cNvPicPr>
          <p:nvPr/>
        </p:nvPicPr>
        <p:blipFill>
          <a:blip r:embed="rId10"/>
          <a:stretch>
            <a:fillRect/>
          </a:stretch>
        </p:blipFill>
        <p:spPr>
          <a:xfrm>
            <a:off x="881990" y="5473839"/>
            <a:ext cx="3009813" cy="335756"/>
          </a:xfrm>
          <a:prstGeom prst="rect">
            <a:avLst/>
          </a:prstGeom>
        </p:spPr>
      </p:pic>
      <p:pic>
        <p:nvPicPr>
          <p:cNvPr id="25" name="Immagine 24">
            <a:extLst>
              <a:ext uri="{FF2B5EF4-FFF2-40B4-BE49-F238E27FC236}">
                <a16:creationId xmlns:a16="http://schemas.microsoft.com/office/drawing/2014/main" id="{801118A4-72DC-401F-A4C3-35CAB8993C92}"/>
              </a:ext>
            </a:extLst>
          </p:cNvPr>
          <p:cNvPicPr>
            <a:picLocks noChangeAspect="1"/>
          </p:cNvPicPr>
          <p:nvPr/>
        </p:nvPicPr>
        <p:blipFill>
          <a:blip r:embed="rId11"/>
          <a:stretch>
            <a:fillRect/>
          </a:stretch>
        </p:blipFill>
        <p:spPr>
          <a:xfrm>
            <a:off x="4402659" y="5473839"/>
            <a:ext cx="2877744" cy="310462"/>
          </a:xfrm>
          <a:prstGeom prst="rect">
            <a:avLst/>
          </a:prstGeom>
        </p:spPr>
      </p:pic>
      <p:pic>
        <p:nvPicPr>
          <p:cNvPr id="26" name="Immagine 25">
            <a:extLst>
              <a:ext uri="{FF2B5EF4-FFF2-40B4-BE49-F238E27FC236}">
                <a16:creationId xmlns:a16="http://schemas.microsoft.com/office/drawing/2014/main" id="{15C2E297-C420-48FE-862A-2DCF49047A2D}"/>
              </a:ext>
            </a:extLst>
          </p:cNvPr>
          <p:cNvPicPr>
            <a:picLocks noChangeAspect="1"/>
          </p:cNvPicPr>
          <p:nvPr/>
        </p:nvPicPr>
        <p:blipFill>
          <a:blip r:embed="rId12"/>
          <a:stretch>
            <a:fillRect/>
          </a:stretch>
        </p:blipFill>
        <p:spPr>
          <a:xfrm>
            <a:off x="8293849" y="5378907"/>
            <a:ext cx="1100672" cy="371157"/>
          </a:xfrm>
          <a:prstGeom prst="rect">
            <a:avLst/>
          </a:prstGeom>
        </p:spPr>
      </p:pic>
      <p:pic>
        <p:nvPicPr>
          <p:cNvPr id="27" name="Immagine 26">
            <a:extLst>
              <a:ext uri="{FF2B5EF4-FFF2-40B4-BE49-F238E27FC236}">
                <a16:creationId xmlns:a16="http://schemas.microsoft.com/office/drawing/2014/main" id="{402C3FE3-D961-4E2E-B7CA-ED839E01FF78}"/>
              </a:ext>
            </a:extLst>
          </p:cNvPr>
          <p:cNvPicPr>
            <a:picLocks noChangeAspect="1"/>
          </p:cNvPicPr>
          <p:nvPr/>
        </p:nvPicPr>
        <p:blipFill>
          <a:blip r:embed="rId13"/>
          <a:stretch>
            <a:fillRect/>
          </a:stretch>
        </p:blipFill>
        <p:spPr>
          <a:xfrm>
            <a:off x="10187109" y="5378908"/>
            <a:ext cx="1944732" cy="285590"/>
          </a:xfrm>
          <a:prstGeom prst="rect">
            <a:avLst/>
          </a:prstGeom>
        </p:spPr>
      </p:pic>
      <p:pic>
        <p:nvPicPr>
          <p:cNvPr id="28" name="Immagine 27">
            <a:extLst>
              <a:ext uri="{FF2B5EF4-FFF2-40B4-BE49-F238E27FC236}">
                <a16:creationId xmlns:a16="http://schemas.microsoft.com/office/drawing/2014/main" id="{BAEF3881-7C83-4F3F-8ED0-763DB4FA4269}"/>
              </a:ext>
            </a:extLst>
          </p:cNvPr>
          <p:cNvPicPr>
            <a:picLocks noChangeAspect="1"/>
          </p:cNvPicPr>
          <p:nvPr/>
        </p:nvPicPr>
        <p:blipFill>
          <a:blip r:embed="rId14"/>
          <a:stretch>
            <a:fillRect/>
          </a:stretch>
        </p:blipFill>
        <p:spPr>
          <a:xfrm>
            <a:off x="1186790" y="6500512"/>
            <a:ext cx="2085975" cy="447675"/>
          </a:xfrm>
          <a:prstGeom prst="rect">
            <a:avLst/>
          </a:prstGeom>
        </p:spPr>
      </p:pic>
      <p:pic>
        <p:nvPicPr>
          <p:cNvPr id="29" name="Immagine 28">
            <a:extLst>
              <a:ext uri="{FF2B5EF4-FFF2-40B4-BE49-F238E27FC236}">
                <a16:creationId xmlns:a16="http://schemas.microsoft.com/office/drawing/2014/main" id="{91B93DCD-FFD0-4686-A698-C872F10C60D3}"/>
              </a:ext>
            </a:extLst>
          </p:cNvPr>
          <p:cNvPicPr>
            <a:picLocks noChangeAspect="1"/>
          </p:cNvPicPr>
          <p:nvPr/>
        </p:nvPicPr>
        <p:blipFill>
          <a:blip r:embed="rId15"/>
          <a:stretch>
            <a:fillRect/>
          </a:stretch>
        </p:blipFill>
        <p:spPr>
          <a:xfrm>
            <a:off x="3891803" y="6501786"/>
            <a:ext cx="3753076" cy="446401"/>
          </a:xfrm>
          <a:prstGeom prst="rect">
            <a:avLst/>
          </a:prstGeom>
        </p:spPr>
      </p:pic>
      <p:pic>
        <p:nvPicPr>
          <p:cNvPr id="30" name="Immagine 29">
            <a:extLst>
              <a:ext uri="{FF2B5EF4-FFF2-40B4-BE49-F238E27FC236}">
                <a16:creationId xmlns:a16="http://schemas.microsoft.com/office/drawing/2014/main" id="{72D16E51-0C0E-4781-9248-B267B3E3876A}"/>
              </a:ext>
            </a:extLst>
          </p:cNvPr>
          <p:cNvPicPr>
            <a:picLocks noChangeAspect="1"/>
          </p:cNvPicPr>
          <p:nvPr/>
        </p:nvPicPr>
        <p:blipFill>
          <a:blip r:embed="rId16"/>
          <a:stretch>
            <a:fillRect/>
          </a:stretch>
        </p:blipFill>
        <p:spPr>
          <a:xfrm>
            <a:off x="8263916" y="6550005"/>
            <a:ext cx="2457315" cy="371157"/>
          </a:xfrm>
          <a:prstGeom prst="rect">
            <a:avLst/>
          </a:prstGeom>
        </p:spPr>
      </p:pic>
      <p:pic>
        <p:nvPicPr>
          <p:cNvPr id="31" name="Immagine 30">
            <a:extLst>
              <a:ext uri="{FF2B5EF4-FFF2-40B4-BE49-F238E27FC236}">
                <a16:creationId xmlns:a16="http://schemas.microsoft.com/office/drawing/2014/main" id="{9A3BE7B6-40AC-4717-8311-58551ED261EC}"/>
              </a:ext>
            </a:extLst>
          </p:cNvPr>
          <p:cNvPicPr>
            <a:picLocks noChangeAspect="1"/>
          </p:cNvPicPr>
          <p:nvPr/>
        </p:nvPicPr>
        <p:blipFill>
          <a:blip r:embed="rId17"/>
          <a:stretch>
            <a:fillRect/>
          </a:stretch>
        </p:blipFill>
        <p:spPr>
          <a:xfrm>
            <a:off x="4562154" y="7446597"/>
            <a:ext cx="2409825" cy="438150"/>
          </a:xfrm>
          <a:prstGeom prst="rect">
            <a:avLst/>
          </a:prstGeom>
        </p:spPr>
      </p:pic>
    </p:spTree>
    <p:extLst>
      <p:ext uri="{BB962C8B-B14F-4D97-AF65-F5344CB8AC3E}">
        <p14:creationId xmlns:p14="http://schemas.microsoft.com/office/powerpoint/2010/main" val="204270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80FEA92-8BEA-4B80-A5AD-D4020403EBB9}"/>
              </a:ext>
            </a:extLst>
          </p:cNvPr>
          <p:cNvPicPr>
            <a:picLocks noChangeAspect="1"/>
          </p:cNvPicPr>
          <p:nvPr/>
        </p:nvPicPr>
        <p:blipFill>
          <a:blip r:embed="rId2"/>
          <a:stretch>
            <a:fillRect/>
          </a:stretch>
        </p:blipFill>
        <p:spPr>
          <a:xfrm>
            <a:off x="199036" y="1390975"/>
            <a:ext cx="9717436" cy="8496119"/>
          </a:xfrm>
          <a:prstGeom prst="rect">
            <a:avLst/>
          </a:prstGeom>
        </p:spPr>
      </p:pic>
      <p:pic>
        <p:nvPicPr>
          <p:cNvPr id="7" name="Picture 20">
            <a:extLst>
              <a:ext uri="{FF2B5EF4-FFF2-40B4-BE49-F238E27FC236}">
                <a16:creationId xmlns:a16="http://schemas.microsoft.com/office/drawing/2014/main" id="{72096D4C-B364-45BE-B9CC-D407F4E383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472" y="196554"/>
            <a:ext cx="3031386" cy="955245"/>
          </a:xfrm>
          <a:prstGeom prst="rect">
            <a:avLst/>
          </a:prstGeom>
          <a:noFill/>
        </p:spPr>
      </p:pic>
      <p:sp>
        <p:nvSpPr>
          <p:cNvPr id="9" name="Text Placeholder 18">
            <a:extLst>
              <a:ext uri="{FF2B5EF4-FFF2-40B4-BE49-F238E27FC236}">
                <a16:creationId xmlns:a16="http://schemas.microsoft.com/office/drawing/2014/main" id="{34280E08-8D3D-4125-A58D-107222EFFA27}"/>
              </a:ext>
            </a:extLst>
          </p:cNvPr>
          <p:cNvSpPr txBox="1">
            <a:spLocks/>
          </p:cNvSpPr>
          <p:nvPr/>
        </p:nvSpPr>
        <p:spPr>
          <a:xfrm>
            <a:off x="199036" y="64292"/>
            <a:ext cx="12606728" cy="1219770"/>
          </a:xfrm>
          <a:prstGeom prst="rect">
            <a:avLst/>
          </a:prstGeom>
          <a:ln w="38100">
            <a:solidFill>
              <a:schemeClr val="accent2">
                <a:lumMod val="75000"/>
              </a:schemeClr>
            </a:solidFill>
          </a:ln>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marL="650229" lvl="1" indent="0">
              <a:buFont typeface="Arial"/>
              <a:buNone/>
            </a:pPr>
            <a:r>
              <a:rPr lang="en-GB" sz="3200" b="1" dirty="0">
                <a:solidFill>
                  <a:schemeClr val="accent2"/>
                </a:solidFill>
                <a:latin typeface="Arial" panose="020B0604020202020204" pitchFamily="34" charset="0"/>
                <a:cs typeface="Arial" panose="020B0604020202020204" pitchFamily="34" charset="0"/>
              </a:rPr>
              <a:t>                                       LCA results</a:t>
            </a:r>
          </a:p>
          <a:p>
            <a:pPr marL="650229" lvl="1" indent="0">
              <a:buFont typeface="Arial"/>
              <a:buNone/>
            </a:pPr>
            <a:r>
              <a:rPr lang="it-IT" sz="2400" b="0" i="0" dirty="0">
                <a:solidFill>
                  <a:schemeClr val="accent3"/>
                </a:solidFill>
                <a:effectLst/>
                <a:latin typeface="Arial" panose="020B0604020202020204" pitchFamily="34" charset="0"/>
                <a:cs typeface="Arial" panose="020B0604020202020204" pitchFamily="34" charset="0"/>
              </a:rPr>
              <a:t>Life </a:t>
            </a:r>
            <a:r>
              <a:rPr lang="it-IT" sz="2400" b="0" i="0" dirty="0" err="1">
                <a:solidFill>
                  <a:schemeClr val="accent3"/>
                </a:solidFill>
                <a:effectLst/>
                <a:latin typeface="Arial" panose="020B0604020202020204" pitchFamily="34" charset="0"/>
                <a:cs typeface="Arial" panose="020B0604020202020204" pitchFamily="34" charset="0"/>
              </a:rPr>
              <a:t>Cycle</a:t>
            </a:r>
            <a:r>
              <a:rPr lang="it-IT" sz="2400" b="0" i="0" dirty="0">
                <a:solidFill>
                  <a:schemeClr val="accent3"/>
                </a:solidFill>
                <a:effectLst/>
                <a:latin typeface="Arial" panose="020B0604020202020204" pitchFamily="34" charset="0"/>
                <a:cs typeface="Arial" panose="020B0604020202020204" pitchFamily="34" charset="0"/>
              </a:rPr>
              <a:t> Impact </a:t>
            </a:r>
            <a:r>
              <a:rPr lang="it-IT" sz="2400" b="0" i="0" dirty="0" err="1">
                <a:solidFill>
                  <a:schemeClr val="accent3"/>
                </a:solidFill>
                <a:effectLst/>
                <a:latin typeface="Arial" panose="020B0604020202020204" pitchFamily="34" charset="0"/>
                <a:cs typeface="Arial" panose="020B0604020202020204" pitchFamily="34" charset="0"/>
              </a:rPr>
              <a:t>Assessment</a:t>
            </a:r>
            <a:r>
              <a:rPr lang="it-IT" sz="2400" b="0" i="0" dirty="0">
                <a:solidFill>
                  <a:schemeClr val="accent3"/>
                </a:solidFill>
                <a:effectLst/>
                <a:latin typeface="Arial" panose="020B0604020202020204" pitchFamily="34" charset="0"/>
                <a:cs typeface="Arial" panose="020B0604020202020204" pitchFamily="34" charset="0"/>
              </a:rPr>
              <a:t>: </a:t>
            </a:r>
            <a:r>
              <a:rPr lang="en-GB" sz="24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Classification and characterization</a:t>
            </a:r>
            <a:endParaRPr lang="en-GB" sz="4000" b="1" dirty="0">
              <a:solidFill>
                <a:schemeClr val="accent2"/>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2AAD1936-F148-40E8-8FF2-E31238AB6596}"/>
              </a:ext>
            </a:extLst>
          </p:cNvPr>
          <p:cNvSpPr txBox="1"/>
          <p:nvPr/>
        </p:nvSpPr>
        <p:spPr>
          <a:xfrm>
            <a:off x="10011058" y="1671914"/>
            <a:ext cx="2722290" cy="2907206"/>
          </a:xfrm>
          <a:prstGeom prst="rect">
            <a:avLst/>
          </a:prstGeom>
          <a:solidFill>
            <a:srgbClr val="CCFFCC"/>
          </a:solidFill>
        </p:spPr>
        <p:txBody>
          <a:bodyPr wrap="square">
            <a:spAutoFit/>
          </a:bodyPr>
          <a:lstStyle/>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Quantification of the environmental impact of the innovative LIFE BITMAP technologies. </a:t>
            </a:r>
          </a:p>
          <a:p>
            <a:pPr algn="just">
              <a:lnSpc>
                <a:spcPct val="115000"/>
              </a:lnSpc>
            </a:pPr>
            <a:endParaRPr lang="en-US" sz="1600" i="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endParaRPr lang="en-US" sz="16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(Functional unit: annual production of wastewater, 6300 t TMAH, 435 t BOE, 145 t SEZ)</a:t>
            </a:r>
            <a:endParaRPr lang="it-IT"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C6369C07-16E2-448E-976C-1AF92A3DFE71}"/>
              </a:ext>
            </a:extLst>
          </p:cNvPr>
          <p:cNvSpPr/>
          <p:nvPr/>
        </p:nvSpPr>
        <p:spPr>
          <a:xfrm>
            <a:off x="3469710" y="1390975"/>
            <a:ext cx="3131506" cy="1966000"/>
          </a:xfrm>
          <a:prstGeom prst="rect">
            <a:avLst/>
          </a:prstGeom>
          <a:solidFill>
            <a:srgbClr val="FF0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B03DA3A-1598-483D-B8B3-E62F711F7E28}"/>
              </a:ext>
            </a:extLst>
          </p:cNvPr>
          <p:cNvSpPr/>
          <p:nvPr/>
        </p:nvSpPr>
        <p:spPr>
          <a:xfrm>
            <a:off x="6740384" y="1390975"/>
            <a:ext cx="3131506" cy="1966000"/>
          </a:xfrm>
          <a:prstGeom prst="rect">
            <a:avLst/>
          </a:prstGeom>
          <a:solidFill>
            <a:srgbClr val="FF0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47776B4A-4C3D-4E1A-B424-DAFD2087A360}"/>
              </a:ext>
            </a:extLst>
          </p:cNvPr>
          <p:cNvSpPr/>
          <p:nvPr/>
        </p:nvSpPr>
        <p:spPr>
          <a:xfrm>
            <a:off x="490604" y="6647146"/>
            <a:ext cx="2753637" cy="1519823"/>
          </a:xfrm>
          <a:prstGeom prst="rect">
            <a:avLst/>
          </a:prstGeom>
          <a:solidFill>
            <a:srgbClr val="FF0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1C07F22-0F82-4DF1-AAD7-9A42B47D8A0F}"/>
              </a:ext>
            </a:extLst>
          </p:cNvPr>
          <p:cNvSpPr/>
          <p:nvPr/>
        </p:nvSpPr>
        <p:spPr>
          <a:xfrm>
            <a:off x="3557392" y="8166969"/>
            <a:ext cx="2854889" cy="1672223"/>
          </a:xfrm>
          <a:prstGeom prst="rect">
            <a:avLst/>
          </a:prstGeom>
          <a:solidFill>
            <a:srgbClr val="FF0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DA5F6F72-7F7D-4562-ABAA-24FA2DF3FAC9}"/>
              </a:ext>
            </a:extLst>
          </p:cNvPr>
          <p:cNvSpPr/>
          <p:nvPr/>
        </p:nvSpPr>
        <p:spPr>
          <a:xfrm>
            <a:off x="6740384" y="4974923"/>
            <a:ext cx="2854889" cy="1672223"/>
          </a:xfrm>
          <a:prstGeom prst="rect">
            <a:avLst/>
          </a:prstGeom>
          <a:solidFill>
            <a:srgbClr val="FF00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EFB00F59-4F03-4A0E-BDCB-AFE8B2B95708}"/>
              </a:ext>
            </a:extLst>
          </p:cNvPr>
          <p:cNvSpPr txBox="1"/>
          <p:nvPr/>
        </p:nvSpPr>
        <p:spPr>
          <a:xfrm>
            <a:off x="10083474" y="5338410"/>
            <a:ext cx="2722290" cy="4057008"/>
          </a:xfrm>
          <a:prstGeom prst="rect">
            <a:avLst/>
          </a:prstGeom>
          <a:solidFill>
            <a:srgbClr val="CCFFCC"/>
          </a:solidFill>
        </p:spPr>
        <p:txBody>
          <a:bodyPr wrap="square">
            <a:spAutoFit/>
          </a:bodyPr>
          <a:lstStyle/>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For TMAH wastewater treatment:</a:t>
            </a:r>
          </a:p>
          <a:p>
            <a:pPr algn="just">
              <a:lnSpc>
                <a:spcPct val="115000"/>
              </a:lnSpc>
            </a:pPr>
            <a:endParaRPr lang="en-US" sz="1600" i="1" dirty="0">
              <a:latin typeface="Arial" panose="020B0604020202020204" pitchFamily="34" charset="0"/>
              <a:ea typeface="Calibri" panose="020F0502020204030204" pitchFamily="34" charset="0"/>
              <a:cs typeface="Arial" panose="020B0604020202020204" pitchFamily="34" charset="0"/>
            </a:endParaRPr>
          </a:p>
          <a:p>
            <a:pPr algn="l"/>
            <a:r>
              <a:rPr lang="en-US" sz="1600" b="0" i="0" u="none" strike="noStrike" baseline="0" dirty="0">
                <a:latin typeface="Arial" panose="020B0604020202020204" pitchFamily="34" charset="0"/>
                <a:cs typeface="Arial" panose="020B0604020202020204" pitchFamily="34" charset="0"/>
              </a:rPr>
              <a:t>According to the Figure: Climate change, freshwater ecotoxicity, land use, ionizing radiation, human health and resource depletion water are the main effects.</a:t>
            </a:r>
            <a:endParaRPr lang="en-US" sz="16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n-US" sz="1600" i="1" dirty="0">
                <a:effectLst/>
                <a:latin typeface="Arial" panose="020B0604020202020204" pitchFamily="34" charset="0"/>
                <a:ea typeface="Calibri" panose="020F0502020204030204" pitchFamily="34" charset="0"/>
                <a:cs typeface="Arial" panose="020B0604020202020204" pitchFamily="34" charset="0"/>
              </a:rPr>
              <a:t>All these categories are affected by </a:t>
            </a:r>
            <a:r>
              <a:rPr lang="en-US" sz="1600" i="1" dirty="0">
                <a:latin typeface="Arial" panose="020B0604020202020204" pitchFamily="34" charset="0"/>
                <a:ea typeface="Calibri" panose="020F0502020204030204" pitchFamily="34" charset="0"/>
                <a:cs typeface="Arial" panose="020B0604020202020204" pitchFamily="34" charset="0"/>
              </a:rPr>
              <a:t>the electricity consumption used for the aeration of the biological process.</a:t>
            </a:r>
            <a:endParaRPr lang="it-IT"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427525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4_L_FOUNDRY_ppt_EX">
  <a:themeElements>
    <a:clrScheme name="Benutzerdefiniert 1">
      <a:dk1>
        <a:srgbClr val="000000"/>
      </a:dk1>
      <a:lt1>
        <a:srgbClr val="FFFFFF"/>
      </a:lt1>
      <a:dk2>
        <a:srgbClr val="D2D3D4"/>
      </a:dk2>
      <a:lt2>
        <a:srgbClr val="FFFFFF"/>
      </a:lt2>
      <a:accent1>
        <a:srgbClr val="223D97"/>
      </a:accent1>
      <a:accent2>
        <a:srgbClr val="223D97"/>
      </a:accent2>
      <a:accent3>
        <a:srgbClr val="223D97"/>
      </a:accent3>
      <a:accent4>
        <a:srgbClr val="288DBE"/>
      </a:accent4>
      <a:accent5>
        <a:srgbClr val="90C6E7"/>
      </a:accent5>
      <a:accent6>
        <a:srgbClr val="212222"/>
      </a:accent6>
      <a:hlink>
        <a:srgbClr val="FF3D97"/>
      </a:hlink>
      <a:folHlink>
        <a:srgbClr val="2122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_new_confidential (003) [Read-Only]" id="{2428EDA5-6BB4-42AD-9C59-A48BB57E2D7E}" vid="{A8E77C44-EADD-4FE7-A3EF-FAE75E69A87E}"/>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2510</Words>
  <Application>Microsoft Office PowerPoint</Application>
  <PresentationFormat>Custom</PresentationFormat>
  <Paragraphs>395</Paragraphs>
  <Slides>26</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Roman</vt:lpstr>
      <vt:lpstr>Calibri</vt:lpstr>
      <vt:lpstr>Courier New</vt:lpstr>
      <vt:lpstr>Roboto</vt:lpstr>
      <vt:lpstr>Vivaldi</vt:lpstr>
      <vt:lpstr>Wingdings</vt:lpstr>
      <vt:lpstr>4_L_FOUNDRY_ppt_EX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LFoundry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Guglielmo Iuliano</dc:creator>
  <cp:keywords>LFoundry</cp:keywords>
  <cp:lastModifiedBy>Guglielmo Iuliano</cp:lastModifiedBy>
  <cp:revision>185</cp:revision>
  <cp:lastPrinted>2016-08-09T14:11:12Z</cp:lastPrinted>
  <dcterms:created xsi:type="dcterms:W3CDTF">2016-12-28T11:02:29Z</dcterms:created>
  <dcterms:modified xsi:type="dcterms:W3CDTF">2020-09-16T10:04:22Z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